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Pretendard Regular"/>
      <p:regular r:id="rId26"/>
    </p:embeddedFont>
    <p:embeddedFont>
      <p:font typeface="Pretendard Light"/>
      <p:regular r:id="rId27"/>
    </p:embeddedFont>
    <p:embeddedFont>
      <p:font typeface="Pretendard Bold"/>
      <p:bold r:id="rId28"/>
    </p:embeddedFont>
    <p:embeddedFont>
      <p:font typeface="Pretendard Medium"/>
      <p:bold r:id="rId29"/>
    </p:embeddedFont>
    <p:embeddedFont>
      <p:font typeface="Pretendard SemiBold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1.fntdata" Type="http://schemas.openxmlformats.org/officeDocument/2006/relationships/font"/><Relationship Id="rId27" Target="fonts/font2.fntdata" Type="http://schemas.openxmlformats.org/officeDocument/2006/relationships/font"/><Relationship Id="rId28" Target="fonts/font3.fntdata" Type="http://schemas.openxmlformats.org/officeDocument/2006/relationships/font"/><Relationship Id="rId29" Target="fonts/font4.fntdata" Type="http://schemas.openxmlformats.org/officeDocument/2006/relationships/font"/><Relationship Id="rId3" Target="viewProps.xml" Type="http://schemas.openxmlformats.org/officeDocument/2006/relationships/viewProps"/><Relationship Id="rId30" Target="fonts/font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55.png" Type="http://schemas.openxmlformats.org/officeDocument/2006/relationships/image"/><Relationship Id="rId2" Target="../media/image9.png" Type="http://schemas.openxmlformats.org/officeDocument/2006/relationships/image"/><Relationship Id="rId3" Target="../media/image50.png" Type="http://schemas.openxmlformats.org/officeDocument/2006/relationships/image"/><Relationship Id="rId4" Target="../media/image1.pn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Relationship Id="rId8" Target="../media/image2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34.png" Type="http://schemas.openxmlformats.org/officeDocument/2006/relationships/image"/><Relationship Id="rId12" Target="../media/image2.png" Type="http://schemas.openxmlformats.org/officeDocument/2006/relationships/image"/><Relationship Id="rId13" Target="../media/image1.png" Type="http://schemas.openxmlformats.org/officeDocument/2006/relationships/image"/><Relationship Id="rId14" Target="../media/image3.png" Type="http://schemas.openxmlformats.org/officeDocument/2006/relationships/image"/><Relationship Id="rId2" Target="../media/image9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Relationship Id="rId8" Target="../media/image61.pn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png" Type="http://schemas.openxmlformats.org/officeDocument/2006/relationships/image"/><Relationship Id="rId12" Target="../media/image65.png" Type="http://schemas.openxmlformats.org/officeDocument/2006/relationships/image"/><Relationship Id="rId13" Target="../media/image66.png" Type="http://schemas.openxmlformats.org/officeDocument/2006/relationships/image"/><Relationship Id="rId2" Target="../media/image9.png" Type="http://schemas.openxmlformats.org/officeDocument/2006/relationships/image"/><Relationship Id="rId3" Target="../media/image34.pn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3.png" Type="http://schemas.openxmlformats.org/officeDocument/2006/relationships/image"/><Relationship Id="rId7" Target="../media/image60.png" Type="http://schemas.openxmlformats.org/officeDocument/2006/relationships/image"/><Relationship Id="rId8" Target="../media/image61.pn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7.png" Type="http://schemas.openxmlformats.org/officeDocument/2006/relationships/image"/><Relationship Id="rId12" Target="../media/image68.png" Type="http://schemas.openxmlformats.org/officeDocument/2006/relationships/image"/><Relationship Id="rId2" Target="../media/image9.png" Type="http://schemas.openxmlformats.org/officeDocument/2006/relationships/image"/><Relationship Id="rId3" Target="../media/image34.pn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3.png" Type="http://schemas.openxmlformats.org/officeDocument/2006/relationships/image"/><Relationship Id="rId7" Target="../media/image60.png" Type="http://schemas.openxmlformats.org/officeDocument/2006/relationships/image"/><Relationship Id="rId8" Target="../media/image61.pn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2.png" Type="http://schemas.openxmlformats.org/officeDocument/2006/relationships/image"/><Relationship Id="rId2" Target="../media/image9.png" Type="http://schemas.openxmlformats.org/officeDocument/2006/relationships/image"/><Relationship Id="rId3" Target="../media/image34.png" Type="http://schemas.openxmlformats.org/officeDocument/2006/relationships/image"/><Relationship Id="rId4" Target="../media/image1.png" Type="http://schemas.openxmlformats.org/officeDocument/2006/relationships/image"/><Relationship Id="rId5" Target="../media/image3.png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76.png" Type="http://schemas.openxmlformats.org/officeDocument/2006/relationships/image"/><Relationship Id="rId2" Target="../media/image70.png" Type="http://schemas.openxmlformats.org/officeDocument/2006/relationships/image"/><Relationship Id="rId3" Target="../media/image71.pn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3.png" Type="http://schemas.openxmlformats.org/officeDocument/2006/relationships/image"/><Relationship Id="rId7" Target="../media/image72.png" Type="http://schemas.openxmlformats.org/officeDocument/2006/relationships/image"/><Relationship Id="rId8" Target="../media/image73.png" Type="http://schemas.openxmlformats.org/officeDocument/2006/relationships/image"/><Relationship Id="rId9" Target="../media/image7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png" Type="http://schemas.openxmlformats.org/officeDocument/2006/relationships/image"/><Relationship Id="rId12" Target="../media/image82.png" Type="http://schemas.openxmlformats.org/officeDocument/2006/relationships/image"/><Relationship Id="rId13" Target="../media/image83.png" Type="http://schemas.openxmlformats.org/officeDocument/2006/relationships/image"/><Relationship Id="rId14" Target="../media/image84.png" Type="http://schemas.openxmlformats.org/officeDocument/2006/relationships/image"/><Relationship Id="rId15" Target="../media/image85.png" Type="http://schemas.openxmlformats.org/officeDocument/2006/relationships/image"/><Relationship Id="rId16" Target="../media/image86.png" Type="http://schemas.openxmlformats.org/officeDocument/2006/relationships/image"/><Relationship Id="rId17" Target="../media/image87.png" Type="http://schemas.openxmlformats.org/officeDocument/2006/relationships/image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Relationship Id="rId3" Target="../media/image89.png" Type="http://schemas.openxmlformats.org/officeDocument/2006/relationships/image"/><Relationship Id="rId4" Target="../media/image90.png" Type="http://schemas.openxmlformats.org/officeDocument/2006/relationships/image"/><Relationship Id="rId5" Target="../media/image34.png" Type="http://schemas.openxmlformats.org/officeDocument/2006/relationships/image"/><Relationship Id="rId6" Target="../media/image1.png" Type="http://schemas.openxmlformats.org/officeDocument/2006/relationships/image"/><Relationship Id="rId7" Target="../media/image91.png" Type="http://schemas.openxmlformats.org/officeDocument/2006/relationships/image"/><Relationship Id="rId8" Target="../media/image2.png" Type="http://schemas.openxmlformats.org/officeDocument/2006/relationships/image"/><Relationship Id="rId9" Target="../media/image9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Relationship Id="rId3" Target="../media/image89.png" Type="http://schemas.openxmlformats.org/officeDocument/2006/relationships/image"/><Relationship Id="rId4" Target="../media/image90.png" Type="http://schemas.openxmlformats.org/officeDocument/2006/relationships/image"/><Relationship Id="rId5" Target="../media/image34.png" Type="http://schemas.openxmlformats.org/officeDocument/2006/relationships/image"/><Relationship Id="rId6" Target="../media/image1.png" Type="http://schemas.openxmlformats.org/officeDocument/2006/relationships/image"/><Relationship Id="rId7" Target="../media/image91.png" Type="http://schemas.openxmlformats.org/officeDocument/2006/relationships/image"/><Relationship Id="rId8" Target="../media/image2.png" Type="http://schemas.openxmlformats.org/officeDocument/2006/relationships/image"/><Relationship Id="rId9" Target="../media/image9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100.png" Type="http://schemas.openxmlformats.org/officeDocument/2006/relationships/image"/><Relationship Id="rId12" Target="../media/image101.png" Type="http://schemas.openxmlformats.org/officeDocument/2006/relationships/image"/><Relationship Id="rId2" Target="../media/image3.png" Type="http://schemas.openxmlformats.org/officeDocument/2006/relationships/image"/><Relationship Id="rId3" Target="../media/image95.png" Type="http://schemas.openxmlformats.org/officeDocument/2006/relationships/image"/><Relationship Id="rId4" Target="../media/image96.png" Type="http://schemas.openxmlformats.org/officeDocument/2006/relationships/image"/><Relationship Id="rId5" Target="../media/image97.png" Type="http://schemas.openxmlformats.org/officeDocument/2006/relationships/image"/><Relationship Id="rId6" Target="../media/image98.png" Type="http://schemas.openxmlformats.org/officeDocument/2006/relationships/image"/><Relationship Id="rId7" Target="../media/image99.png" Type="http://schemas.openxmlformats.org/officeDocument/2006/relationships/image"/><Relationship Id="rId8" Target="../media/image2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2" Target="../media/image9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2.png" Type="http://schemas.openxmlformats.org/officeDocument/2006/relationships/image"/><Relationship Id="rId4" Target="../media/image9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3.png" Type="http://schemas.openxmlformats.org/officeDocument/2006/relationships/image"/><Relationship Id="rId4" Target="../media/image9.png" Type="http://schemas.openxmlformats.org/officeDocument/2006/relationships/image"/><Relationship Id="rId5" Target="../media/image2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18.png" Type="http://schemas.openxmlformats.org/officeDocument/2006/relationships/image"/><Relationship Id="rId6" Target="../media/image3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2.png" Type="http://schemas.openxmlformats.org/officeDocument/2006/relationships/image"/><Relationship Id="rId7" Target="../media/image31.png" Type="http://schemas.openxmlformats.org/officeDocument/2006/relationships/image"/><Relationship Id="rId8" Target="../media/image1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12" Target="../media/image42.png" Type="http://schemas.openxmlformats.org/officeDocument/2006/relationships/image"/><Relationship Id="rId13" Target="../media/image3.png" Type="http://schemas.openxmlformats.org/officeDocument/2006/relationships/image"/><Relationship Id="rId2" Target="../media/image34.png" Type="http://schemas.openxmlformats.org/officeDocument/2006/relationships/image"/><Relationship Id="rId3" Target="../media/image2.png" Type="http://schemas.openxmlformats.org/officeDocument/2006/relationships/image"/><Relationship Id="rId4" Target="../media/image1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4.pn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4.pn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7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859000" y="8509000"/>
            <a:ext cx="2578100" cy="95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3500" y="9436100"/>
            <a:ext cx="184023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3500" y="8509000"/>
            <a:ext cx="18402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652000" y="5130800"/>
            <a:ext cx="10401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58900" y="5626100"/>
            <a:ext cx="1917700" cy="144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5626100"/>
            <a:ext cx="1473200" cy="147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756400" y="5626100"/>
            <a:ext cx="1346200" cy="143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848100" y="6248400"/>
            <a:ext cx="190500" cy="19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096000" y="6273800"/>
            <a:ext cx="190500" cy="19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87900" y="6007100"/>
            <a:ext cx="508000" cy="558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358900" y="8801100"/>
            <a:ext cx="7404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TEAM  |  AI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탁송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/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매칭서비스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프로젝트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8900" y="2133600"/>
            <a:ext cx="11493500" cy="297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9000" b="false" i="false" u="none" strike="noStrike" spc="-200">
                <a:solidFill>
                  <a:srgbClr val="FFFFFF"/>
                </a:solidFill>
                <a:ea typeface="Pretendard Light"/>
              </a:rPr>
              <a:t>탁송</a:t>
            </a:r>
            <a:r>
              <a:rPr lang="en-US" sz="9000" b="false" i="false" u="none" strike="noStrike" spc="-200">
                <a:solidFill>
                  <a:srgbClr val="FFFFFF"/>
                </a:solidFill>
                <a:latin typeface="Pretendard Light"/>
              </a:rPr>
              <a:t>/</a:t>
            </a:r>
            <a:r>
              <a:rPr lang="ko-KR" sz="9000" b="false" i="false" u="none" strike="noStrike" spc="-200">
                <a:solidFill>
                  <a:srgbClr val="FFFFFF"/>
                </a:solidFill>
                <a:ea typeface="Pretendard Light"/>
              </a:rPr>
              <a:t>대리</a:t>
            </a:r>
            <a:r>
              <a:rPr lang="en-US" sz="9000" b="false" i="false" u="none" strike="noStrike" spc="-20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9000" b="false" i="false" u="none" strike="noStrike" spc="-200">
                <a:solidFill>
                  <a:srgbClr val="FFFFFF"/>
                </a:solidFill>
                <a:ea typeface="Pretendard Light"/>
              </a:rPr>
              <a:t>기사</a:t>
            </a:r>
          </a:p>
          <a:p>
            <a:pPr algn="l" lvl="0">
              <a:lnSpc>
                <a:spcPct val="99600"/>
              </a:lnSpc>
            </a:pPr>
            <a:r>
              <a:rPr lang="en-US" sz="9000" b="false" i="false" u="none" strike="noStrike" spc="-200">
                <a:solidFill>
                  <a:srgbClr val="FFFFFF"/>
                </a:solidFill>
                <a:latin typeface="Pretendard Light"/>
              </a:rPr>
              <a:t>AI </a:t>
            </a:r>
            <a:r>
              <a:rPr lang="ko-KR" sz="9000" b="false" i="false" u="none" strike="noStrike" spc="-200">
                <a:solidFill>
                  <a:srgbClr val="FFFFFF"/>
                </a:solidFill>
                <a:ea typeface="Pretendard Light"/>
              </a:rPr>
              <a:t>스마트</a:t>
            </a:r>
            <a:r>
              <a:rPr lang="en-US" sz="9000" b="false" i="false" u="none" strike="noStrike" spc="-20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9000" b="false" i="false" u="none" strike="noStrike" spc="-200">
                <a:solidFill>
                  <a:srgbClr val="FFFFFF"/>
                </a:solidFill>
                <a:ea typeface="Pretendard Light"/>
              </a:rPr>
              <a:t>매칭</a:t>
            </a:r>
            <a:r>
              <a:rPr lang="en-US" sz="9000" b="false" i="false" u="none" strike="noStrike" spc="-20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9000" b="false" i="false" u="none" strike="noStrike" spc="-200">
                <a:solidFill>
                  <a:srgbClr val="FFFFFF"/>
                </a:solidFill>
                <a:ea typeface="Pretendard Light"/>
              </a:rPr>
              <a:t>서비스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8900" y="1422400"/>
            <a:ext cx="11366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100">
                <a:solidFill>
                  <a:srgbClr val="939CB8"/>
                </a:solidFill>
                <a:ea typeface="Pretendard Regular"/>
              </a:rPr>
              <a:t>자동화</a:t>
            </a:r>
            <a:r>
              <a:rPr lang="en-US" sz="4000" b="false" i="false" u="none" strike="noStrike" spc="-100">
                <a:solidFill>
                  <a:srgbClr val="939CB8"/>
                </a:solidFill>
                <a:latin typeface="Pretendard Regular"/>
              </a:rPr>
              <a:t> </a:t>
            </a:r>
            <a:r>
              <a:rPr lang="ko-KR" sz="4000" b="false" i="false" u="none" strike="noStrike" spc="-100">
                <a:solidFill>
                  <a:srgbClr val="939CB8"/>
                </a:solidFill>
                <a:ea typeface="Pretendard Regular"/>
              </a:rPr>
              <a:t>시스템</a:t>
            </a:r>
            <a:r>
              <a:rPr lang="en-US" sz="4000" b="false" i="false" u="none" strike="noStrike" spc="-100">
                <a:solidFill>
                  <a:srgbClr val="939CB8"/>
                </a:solidFill>
                <a:latin typeface="Pretendard Regular"/>
              </a:rPr>
              <a:t> </a:t>
            </a:r>
            <a:r>
              <a:rPr lang="ko-KR" sz="4000" b="false" i="false" u="none" strike="noStrike" spc="-100">
                <a:solidFill>
                  <a:srgbClr val="939CB8"/>
                </a:solidFill>
                <a:ea typeface="Pretendard Regular"/>
              </a:rPr>
              <a:t>개발</a:t>
            </a:r>
            <a:r>
              <a:rPr lang="en-US" sz="4000" b="false" i="false" u="none" strike="noStrike" spc="-100">
                <a:solidFill>
                  <a:srgbClr val="939CB8"/>
                </a:solidFill>
                <a:latin typeface="Pretendard Regular"/>
              </a:rPr>
              <a:t> </a:t>
            </a:r>
            <a:r>
              <a:rPr lang="ko-KR" sz="4000" b="false" i="false" u="none" strike="noStrike" spc="-100">
                <a:solidFill>
                  <a:srgbClr val="939CB8"/>
                </a:solidFill>
                <a:ea typeface="Pretendard Regular"/>
              </a:rPr>
              <a:t>프로젝트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58400" y="8801100"/>
            <a:ext cx="4483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DATE  |  2026. 01. 02 - 2026. 01. 16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074900" y="1346200"/>
            <a:ext cx="185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965200" y="10248900"/>
            <a:ext cx="2578100" cy="95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684500" y="0"/>
            <a:ext cx="2616200" cy="1045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84400" y="9436100"/>
            <a:ext cx="2578100" cy="952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074900" y="1346200"/>
            <a:ext cx="185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Bold"/>
              </a:rPr>
              <a:t>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8900" y="1346200"/>
            <a:ext cx="7404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939CB8"/>
                </a:solidFill>
                <a:latin typeface="Pretendard Regular"/>
              </a:rPr>
              <a:t>CORE AI MODULE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8900" y="1663700"/>
            <a:ext cx="75438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핵심</a:t>
            </a: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 AI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모듈</a:t>
            </a: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설계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8900" y="3022600"/>
            <a:ext cx="126873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9FA6C1"/>
                </a:solidFill>
                <a:ea typeface="Pretendard SemiBold"/>
              </a:rPr>
              <a:t>매칭</a:t>
            </a:r>
            <a:r>
              <a:rPr lang="en-US" sz="2600" b="false" i="false" u="none" strike="noStrike">
                <a:solidFill>
                  <a:srgbClr val="9FA6C1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9FA6C1"/>
                </a:solidFill>
                <a:ea typeface="Pretendard SemiBold"/>
              </a:rPr>
              <a:t>정확도와</a:t>
            </a:r>
            <a:r>
              <a:rPr lang="en-US" sz="2600" b="false" i="false" u="none" strike="noStrike">
                <a:solidFill>
                  <a:srgbClr val="9FA6C1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9FA6C1"/>
                </a:solidFill>
                <a:ea typeface="Pretendard SemiBold"/>
              </a:rPr>
              <a:t>서비스</a:t>
            </a:r>
            <a:r>
              <a:rPr lang="en-US" sz="2600" b="false" i="false" u="none" strike="noStrike">
                <a:solidFill>
                  <a:srgbClr val="9FA6C1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9FA6C1"/>
                </a:solidFill>
                <a:ea typeface="Pretendard SemiBold"/>
              </a:rPr>
              <a:t>신뢰도를</a:t>
            </a:r>
            <a:r>
              <a:rPr lang="en-US" sz="2600" b="false" i="false" u="none" strike="noStrike">
                <a:solidFill>
                  <a:srgbClr val="9FA6C1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9FA6C1"/>
                </a:solidFill>
                <a:ea typeface="Pretendard SemiBold"/>
              </a:rPr>
              <a:t>동시에</a:t>
            </a:r>
            <a:r>
              <a:rPr lang="en-US" sz="2600" b="false" i="false" u="none" strike="noStrike">
                <a:solidFill>
                  <a:srgbClr val="9FA6C1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9FA6C1"/>
                </a:solidFill>
                <a:ea typeface="Pretendard SemiBold"/>
              </a:rPr>
              <a:t>높이기</a:t>
            </a:r>
            <a:r>
              <a:rPr lang="en-US" sz="2600" b="false" i="false" u="none" strike="noStrike">
                <a:solidFill>
                  <a:srgbClr val="9FA6C1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9FA6C1"/>
                </a:solidFill>
                <a:ea typeface="Pretendard SemiBold"/>
              </a:rPr>
              <a:t>위해</a:t>
            </a:r>
            <a:r>
              <a:rPr lang="en-US" sz="2600" b="false" i="false" u="none" strike="noStrike">
                <a:solidFill>
                  <a:srgbClr val="9FA6C1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9FA6C1"/>
                </a:solidFill>
                <a:ea typeface="Pretendard SemiBold"/>
              </a:rPr>
              <a:t>역할별</a:t>
            </a:r>
            <a:r>
              <a:rPr lang="en-US" sz="2600" b="false" i="false" u="none" strike="noStrike">
                <a:solidFill>
                  <a:srgbClr val="9FA6C1"/>
                </a:solidFill>
                <a:latin typeface="Pretendard SemiBold"/>
              </a:rPr>
              <a:t> AI </a:t>
            </a:r>
            <a:r>
              <a:rPr lang="ko-KR" sz="2600" b="false" i="false" u="none" strike="noStrike">
                <a:solidFill>
                  <a:srgbClr val="9FA6C1"/>
                </a:solidFill>
                <a:ea typeface="Pretendard SemiBold"/>
              </a:rPr>
              <a:t>모듈을</a:t>
            </a:r>
            <a:r>
              <a:rPr lang="en-US" sz="2600" b="false" i="false" u="none" strike="noStrike">
                <a:solidFill>
                  <a:srgbClr val="9FA6C1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9FA6C1"/>
                </a:solidFill>
                <a:ea typeface="Pretendard SemiBold"/>
              </a:rPr>
              <a:t>설계했습니다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0">
            <a:off x="1358900" y="4864100"/>
            <a:ext cx="3149600" cy="3149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0">
            <a:off x="3975100" y="4864100"/>
            <a:ext cx="3149600" cy="3149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0">
            <a:off x="6578600" y="4864100"/>
            <a:ext cx="3149600" cy="3149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0">
            <a:off x="9194800" y="4864100"/>
            <a:ext cx="3149600" cy="31496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993900" y="6007100"/>
            <a:ext cx="19050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기사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·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화물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매칭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73600" y="5956300"/>
            <a:ext cx="17399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리뷰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감정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분석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62800" y="5994400"/>
            <a:ext cx="1981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차량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파손</a:t>
            </a:r>
          </a:p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검사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79000" y="6210300"/>
            <a:ext cx="1981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기사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신뢰도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3500" y="736600"/>
            <a:ext cx="18402300" cy="25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0" y="0"/>
            <a:ext cx="18288000" cy="736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965200" y="-1028700"/>
            <a:ext cx="2578100" cy="952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4368800" y="5118100"/>
            <a:ext cx="10363200" cy="25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63500" y="9436100"/>
            <a:ext cx="18402300" cy="25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637000" y="-1028700"/>
            <a:ext cx="2578100" cy="952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236700" y="9448800"/>
            <a:ext cx="1447800" cy="1447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0">
            <a:off x="11823700" y="4864100"/>
            <a:ext cx="3149600" cy="31496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2407900" y="5956300"/>
            <a:ext cx="19812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AI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모듈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통합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설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계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624300" y="10248900"/>
            <a:ext cx="2578100" cy="95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956800" y="3162300"/>
            <a:ext cx="5715000" cy="1803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09500" y="5168900"/>
            <a:ext cx="4762500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56800" y="7099300"/>
            <a:ext cx="2387600" cy="1104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31400" y="5600700"/>
            <a:ext cx="2387600" cy="1130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292600" y="4965700"/>
            <a:ext cx="1905000" cy="914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292600" y="7823200"/>
            <a:ext cx="1905000" cy="914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318000" y="6705600"/>
            <a:ext cx="1905000" cy="393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19200" y="4584700"/>
            <a:ext cx="2946400" cy="1435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0" y="0"/>
            <a:ext cx="18288000" cy="495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16637000" y="-1270000"/>
            <a:ext cx="2578100" cy="952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-63500" y="9436100"/>
            <a:ext cx="184023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19200" y="6184900"/>
            <a:ext cx="2946400" cy="1435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06500" y="7708900"/>
            <a:ext cx="2946400" cy="1435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77000" y="6184900"/>
            <a:ext cx="2946400" cy="1435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346200" y="5283200"/>
            <a:ext cx="26797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기사와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화물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간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최적의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조합을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도출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09700" y="4838700"/>
            <a:ext cx="1790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64729C"/>
                </a:solidFill>
                <a:ea typeface="Pretendard SemiBold"/>
              </a:rPr>
              <a:t>역할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09700" y="6731000"/>
            <a:ext cx="23622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기사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위치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,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차량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정보</a:t>
            </a:r>
          </a:p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화물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출발지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/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도착지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,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예약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시간</a:t>
            </a:r>
          </a:p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예상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수익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,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이동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거리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8900" y="6311900"/>
            <a:ext cx="1790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64729C"/>
                </a:solidFill>
                <a:ea typeface="Pretendard SemiBold"/>
              </a:rPr>
              <a:t>입력</a:t>
            </a:r>
            <a:r>
              <a:rPr lang="en-US" sz="2300" b="false" i="false" u="none" strike="noStrike">
                <a:solidFill>
                  <a:srgbClr val="64729C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64729C"/>
                </a:solidFill>
                <a:ea typeface="Pretendard SemiBold"/>
              </a:rPr>
              <a:t>데이터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09700" y="8267700"/>
            <a:ext cx="25019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거리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및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시간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기반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스코어링</a:t>
            </a:r>
          </a:p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수익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최적화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가중치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적용</a:t>
            </a:r>
          </a:p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조건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필터링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후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우선순위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추천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09700" y="7835900"/>
            <a:ext cx="1790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64729C"/>
                </a:solidFill>
                <a:ea typeface="Pretendard SemiBold"/>
              </a:rPr>
              <a:t>처리</a:t>
            </a:r>
            <a:r>
              <a:rPr lang="en-US" sz="2300" b="false" i="false" u="none" strike="noStrike">
                <a:solidFill>
                  <a:srgbClr val="64729C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64729C"/>
                </a:solidFill>
                <a:ea typeface="Pretendard SemiBold"/>
              </a:rPr>
              <a:t>방식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705600" y="6731000"/>
            <a:ext cx="16891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기사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추천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리스트</a:t>
            </a:r>
          </a:p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최적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매칭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결과</a:t>
            </a:r>
          </a:p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경로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지도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화면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표시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05600" y="6273800"/>
            <a:ext cx="1790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64729C"/>
                </a:solidFill>
                <a:ea typeface="Pretendard SemiBold"/>
              </a:rPr>
              <a:t>출력</a:t>
            </a:r>
            <a:r>
              <a:rPr lang="en-US" sz="2300" b="false" i="false" u="none" strike="noStrike">
                <a:solidFill>
                  <a:srgbClr val="64729C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64729C"/>
                </a:solidFill>
                <a:ea typeface="Pretendard SemiBold"/>
              </a:rPr>
              <a:t>결과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074900" y="1346200"/>
            <a:ext cx="185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1F375D"/>
                </a:solidFill>
                <a:latin typeface="Pretendard Bold"/>
              </a:rPr>
              <a:t>11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8900" y="1663700"/>
            <a:ext cx="97663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AI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모델</a:t>
            </a: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개발</a:t>
            </a: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및</a:t>
            </a: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기능</a:t>
            </a: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검증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58900" y="1346200"/>
            <a:ext cx="7404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939CB8"/>
                </a:solidFill>
                <a:latin typeface="Pretendard Regular"/>
              </a:rPr>
              <a:t>AI MODEL DEVELOPMENT &amp; VALIDATION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58900" y="3695700"/>
            <a:ext cx="15633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64729C"/>
                </a:solidFill>
                <a:ea typeface="Pretendard SemiBold"/>
              </a:rPr>
              <a:t>최적의</a:t>
            </a:r>
            <a:r>
              <a:rPr lang="en-US" sz="3000" b="false" i="false" u="none" strike="noStrike">
                <a:solidFill>
                  <a:srgbClr val="64729C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64729C"/>
                </a:solidFill>
                <a:ea typeface="Pretendard SemiBold"/>
              </a:rPr>
              <a:t>운행</a:t>
            </a:r>
            <a:r>
              <a:rPr lang="en-US" sz="3000" b="false" i="false" u="none" strike="noStrike">
                <a:solidFill>
                  <a:srgbClr val="64729C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64729C"/>
                </a:solidFill>
                <a:ea typeface="Pretendard SemiBold"/>
              </a:rPr>
              <a:t>시각</a:t>
            </a:r>
            <a:r>
              <a:rPr lang="en-US" sz="3000" b="false" i="false" u="none" strike="noStrike">
                <a:solidFill>
                  <a:srgbClr val="64729C"/>
                </a:solidFill>
                <a:latin typeface="Pretendard SemiBold"/>
              </a:rPr>
              <a:t> · </a:t>
            </a:r>
            <a:r>
              <a:rPr lang="ko-KR" sz="3000" b="false" i="false" u="none" strike="noStrike">
                <a:solidFill>
                  <a:srgbClr val="64729C"/>
                </a:solidFill>
                <a:ea typeface="Pretendard SemiBold"/>
              </a:rPr>
              <a:t>경로</a:t>
            </a:r>
            <a:r>
              <a:rPr lang="en-US" sz="3000" b="false" i="false" u="none" strike="noStrike">
                <a:solidFill>
                  <a:srgbClr val="64729C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64729C"/>
                </a:solidFill>
                <a:ea typeface="Pretendard SemiBold"/>
              </a:rPr>
              <a:t>자동</a:t>
            </a:r>
            <a:r>
              <a:rPr lang="en-US" sz="3000" b="false" i="false" u="none" strike="noStrike">
                <a:solidFill>
                  <a:srgbClr val="64729C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64729C"/>
                </a:solidFill>
                <a:ea typeface="Pretendard SemiBold"/>
              </a:rPr>
              <a:t>매칭</a:t>
            </a:r>
            <a:r>
              <a:rPr lang="en-US" sz="3000" b="false" i="false" u="none" strike="noStrike">
                <a:solidFill>
                  <a:srgbClr val="64729C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64729C"/>
                </a:solidFill>
                <a:ea typeface="Pretendard SemiBold"/>
              </a:rPr>
              <a:t>시스템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624300" y="10248900"/>
            <a:ext cx="2578100" cy="95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495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6637000" y="-1270000"/>
            <a:ext cx="2578100" cy="95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3500" y="9436100"/>
            <a:ext cx="18402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074900" y="1346200"/>
            <a:ext cx="185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1F375D"/>
                </a:solidFill>
                <a:latin typeface="Pretendard Bold"/>
              </a:rPr>
              <a:t>12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8900" y="1663700"/>
            <a:ext cx="97663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AI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모델</a:t>
            </a: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개발</a:t>
            </a: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및</a:t>
            </a: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기능</a:t>
            </a: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검증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8900" y="1346200"/>
            <a:ext cx="7404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939CB8"/>
                </a:solidFill>
                <a:latin typeface="Pretendard Regular"/>
              </a:rPr>
              <a:t>AI MODEL DEVELOPMENT &amp; VALIDATION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8900" y="3695700"/>
            <a:ext cx="15633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64729C"/>
                </a:solidFill>
                <a:ea typeface="Pretendard SemiBold"/>
              </a:rPr>
              <a:t>리뷰</a:t>
            </a:r>
            <a:r>
              <a:rPr lang="en-US" sz="3000" b="false" i="false" u="none" strike="noStrike">
                <a:solidFill>
                  <a:srgbClr val="64729C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64729C"/>
                </a:solidFill>
                <a:ea typeface="Pretendard SemiBold"/>
              </a:rPr>
              <a:t>키워드</a:t>
            </a:r>
            <a:r>
              <a:rPr lang="en-US" sz="3000" b="false" i="false" u="none" strike="noStrike">
                <a:solidFill>
                  <a:srgbClr val="64729C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64729C"/>
                </a:solidFill>
                <a:ea typeface="Pretendard SemiBold"/>
              </a:rPr>
              <a:t>감정</a:t>
            </a:r>
            <a:r>
              <a:rPr lang="en-US" sz="3000" b="false" i="false" u="none" strike="noStrike">
                <a:solidFill>
                  <a:srgbClr val="64729C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64729C"/>
                </a:solidFill>
                <a:ea typeface="Pretendard SemiBold"/>
              </a:rPr>
              <a:t>분석</a:t>
            </a:r>
            <a:r>
              <a:rPr lang="en-US" sz="3000" b="false" i="false" u="none" strike="noStrike">
                <a:solidFill>
                  <a:srgbClr val="64729C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64729C"/>
                </a:solidFill>
                <a:ea typeface="Pretendard SemiBold"/>
              </a:rPr>
              <a:t>분류</a:t>
            </a:r>
            <a:r>
              <a:rPr lang="en-US" sz="3000" b="false" i="false" u="none" strike="noStrike">
                <a:solidFill>
                  <a:srgbClr val="64729C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64729C"/>
                </a:solidFill>
                <a:ea typeface="Pretendard SemiBold"/>
              </a:rPr>
              <a:t>시스템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292600" y="4965700"/>
            <a:ext cx="1905000" cy="914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292600" y="7823200"/>
            <a:ext cx="1905000" cy="914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318000" y="6705600"/>
            <a:ext cx="1905000" cy="393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19200" y="4584700"/>
            <a:ext cx="2946400" cy="1435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19200" y="6184900"/>
            <a:ext cx="2946400" cy="1435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06500" y="7708900"/>
            <a:ext cx="2946400" cy="1435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77000" y="6184900"/>
            <a:ext cx="2946400" cy="1435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261600" y="5422900"/>
            <a:ext cx="6667500" cy="3632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236200" y="3810000"/>
            <a:ext cx="3810000" cy="1155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071600" y="3200400"/>
            <a:ext cx="2857500" cy="17653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384300" y="5257800"/>
            <a:ext cx="2413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고객의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리뷰를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분류하여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신뢰도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점수를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가산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혹은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감산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84300" y="4813300"/>
            <a:ext cx="1790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64729C"/>
                </a:solidFill>
                <a:ea typeface="Pretendard SemiBold"/>
              </a:rPr>
              <a:t>역할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09700" y="6845300"/>
            <a:ext cx="2362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고객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정보</a:t>
            </a:r>
          </a:p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고객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리뷰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09700" y="6362700"/>
            <a:ext cx="1790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64729C"/>
                </a:solidFill>
                <a:ea typeface="Pretendard SemiBold"/>
              </a:rPr>
              <a:t>입력</a:t>
            </a:r>
            <a:r>
              <a:rPr lang="en-US" sz="2300" b="false" i="false" u="none" strike="noStrike">
                <a:solidFill>
                  <a:srgbClr val="64729C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64729C"/>
                </a:solidFill>
                <a:ea typeface="Pretendard SemiBold"/>
              </a:rPr>
              <a:t>데이터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8900" y="8293100"/>
            <a:ext cx="29718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400" b="false" i="false" u="none" strike="noStrike">
                <a:solidFill>
                  <a:srgbClr val="8B8B8B"/>
                </a:solidFill>
                <a:ea typeface="Pretendard Regular"/>
              </a:rPr>
              <a:t>리뷰</a:t>
            </a:r>
            <a:r>
              <a:rPr lang="en-US" sz="14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8B8B8B"/>
                </a:solidFill>
                <a:ea typeface="Pretendard Regular"/>
              </a:rPr>
              <a:t>텍스트</a:t>
            </a:r>
            <a:r>
              <a:rPr lang="en-US" sz="14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8B8B8B"/>
                </a:solidFill>
                <a:ea typeface="Pretendard Regular"/>
              </a:rPr>
              <a:t>데이터를</a:t>
            </a:r>
            <a:r>
              <a:rPr lang="en-US" sz="14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8B8B8B"/>
                </a:solidFill>
                <a:ea typeface="Pretendard Regular"/>
              </a:rPr>
              <a:t>형태소로</a:t>
            </a:r>
            <a:r>
              <a:rPr lang="en-US" sz="14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8B8B8B"/>
                </a:solidFill>
                <a:ea typeface="Pretendard Regular"/>
              </a:rPr>
              <a:t>분석</a:t>
            </a:r>
          </a:p>
          <a:p>
            <a:pPr algn="l" lvl="0">
              <a:lnSpc>
                <a:spcPct val="99600"/>
              </a:lnSpc>
            </a:pPr>
            <a:r>
              <a:rPr lang="ko-KR" sz="1400" b="false" i="false" u="none" strike="noStrike">
                <a:solidFill>
                  <a:srgbClr val="8B8B8B"/>
                </a:solidFill>
                <a:ea typeface="Pretendard Regular"/>
              </a:rPr>
              <a:t>정수로</a:t>
            </a:r>
            <a:r>
              <a:rPr lang="en-US" sz="14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8B8B8B"/>
                </a:solidFill>
                <a:ea typeface="Pretendard Regular"/>
              </a:rPr>
              <a:t>인코딩</a:t>
            </a:r>
            <a:r>
              <a:rPr lang="en-US" sz="14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8B8B8B"/>
                </a:solidFill>
                <a:ea typeface="Pretendard Regular"/>
              </a:rPr>
              <a:t>후</a:t>
            </a:r>
            <a:r>
              <a:rPr lang="en-US" sz="14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8B8B8B"/>
                </a:solidFill>
                <a:ea typeface="Pretendard Regular"/>
              </a:rPr>
              <a:t>모델</a:t>
            </a:r>
            <a:r>
              <a:rPr lang="en-US" sz="14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8B8B8B"/>
                </a:solidFill>
                <a:ea typeface="Pretendard Regular"/>
              </a:rPr>
              <a:t>구성</a:t>
            </a:r>
            <a:r>
              <a:rPr lang="en-US" sz="1400" b="false" i="false" u="none" strike="noStrike">
                <a:solidFill>
                  <a:srgbClr val="8B8B8B"/>
                </a:solidFill>
                <a:latin typeface="Pretendard Regular"/>
              </a:rPr>
              <a:t>, </a:t>
            </a:r>
            <a:r>
              <a:rPr lang="ko-KR" sz="1400" b="false" i="false" u="none" strike="noStrike">
                <a:solidFill>
                  <a:srgbClr val="8B8B8B"/>
                </a:solidFill>
                <a:ea typeface="Pretendard Regular"/>
              </a:rPr>
              <a:t>학습으로</a:t>
            </a:r>
          </a:p>
          <a:p>
            <a:pPr algn="l" lvl="0">
              <a:lnSpc>
                <a:spcPct val="99600"/>
              </a:lnSpc>
            </a:pPr>
            <a:r>
              <a:rPr lang="ko-KR" sz="1400" b="false" i="false" u="none" strike="noStrike">
                <a:solidFill>
                  <a:srgbClr val="8B8B8B"/>
                </a:solidFill>
                <a:ea typeface="Pretendard Regular"/>
              </a:rPr>
              <a:t>긍정</a:t>
            </a:r>
            <a:r>
              <a:rPr lang="en-US" sz="14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8B8B8B"/>
                </a:solidFill>
                <a:ea typeface="Pretendard Regular"/>
              </a:rPr>
              <a:t>혹은</a:t>
            </a:r>
            <a:r>
              <a:rPr lang="en-US" sz="14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8B8B8B"/>
                </a:solidFill>
                <a:ea typeface="Pretendard Regular"/>
              </a:rPr>
              <a:t>부정으로</a:t>
            </a:r>
            <a:r>
              <a:rPr lang="en-US" sz="14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8B8B8B"/>
                </a:solidFill>
                <a:ea typeface="Pretendard Regular"/>
              </a:rPr>
              <a:t>분류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09700" y="7835900"/>
            <a:ext cx="1790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64729C"/>
                </a:solidFill>
                <a:ea typeface="Pretendard SemiBold"/>
              </a:rPr>
              <a:t>처리</a:t>
            </a:r>
            <a:r>
              <a:rPr lang="en-US" sz="2300" b="false" i="false" u="none" strike="noStrike">
                <a:solidFill>
                  <a:srgbClr val="64729C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64729C"/>
                </a:solidFill>
                <a:ea typeface="Pretendard SemiBold"/>
              </a:rPr>
              <a:t>방식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705600" y="6731000"/>
            <a:ext cx="16891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입력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된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리뷰</a:t>
            </a:r>
          </a:p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고객정보</a:t>
            </a:r>
          </a:p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리뷰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분석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결과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705600" y="6273800"/>
            <a:ext cx="1790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64729C"/>
                </a:solidFill>
                <a:ea typeface="Pretendard SemiBold"/>
              </a:rPr>
              <a:t>출력</a:t>
            </a:r>
            <a:r>
              <a:rPr lang="en-US" sz="2300" b="false" i="false" u="none" strike="noStrike">
                <a:solidFill>
                  <a:srgbClr val="64729C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64729C"/>
                </a:solidFill>
                <a:ea typeface="Pretendard SemiBold"/>
              </a:rPr>
              <a:t>결과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61600" y="3340100"/>
            <a:ext cx="2095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9FA6C1"/>
                </a:solidFill>
                <a:ea typeface="Pretendard SemiBold"/>
              </a:rPr>
              <a:t>모델</a:t>
            </a:r>
            <a:r>
              <a:rPr lang="en-US" sz="2000" b="false" i="false" u="none" strike="noStrike">
                <a:solidFill>
                  <a:srgbClr val="9FA6C1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9FA6C1"/>
                </a:solidFill>
                <a:ea typeface="Pretendard SemiBold"/>
              </a:rPr>
              <a:t>활용</a:t>
            </a:r>
            <a:r>
              <a:rPr lang="en-US" sz="2000" b="false" i="false" u="none" strike="noStrike">
                <a:solidFill>
                  <a:srgbClr val="9FA6C1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9FA6C1"/>
                </a:solidFill>
                <a:ea typeface="Pretendard SemiBold"/>
              </a:rPr>
              <a:t>테스트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624300" y="10248900"/>
            <a:ext cx="2578100" cy="95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495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6637000" y="-1270000"/>
            <a:ext cx="2578100" cy="95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3500" y="9436100"/>
            <a:ext cx="18402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074900" y="1346200"/>
            <a:ext cx="185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1F375D"/>
                </a:solidFill>
                <a:latin typeface="Pretendard Bold"/>
              </a:rPr>
              <a:t>13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8900" y="1663700"/>
            <a:ext cx="97663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AI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모델</a:t>
            </a: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개발</a:t>
            </a: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및</a:t>
            </a: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기능</a:t>
            </a: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검증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8900" y="1346200"/>
            <a:ext cx="7404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939CB8"/>
                </a:solidFill>
                <a:latin typeface="Pretendard Regular"/>
              </a:rPr>
              <a:t>AI MODEL DEVELOPMENT &amp; VALIDATION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8900" y="3695700"/>
            <a:ext cx="15633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64729C"/>
                </a:solidFill>
                <a:ea typeface="Pretendard SemiBold"/>
              </a:rPr>
              <a:t>탁송</a:t>
            </a:r>
            <a:r>
              <a:rPr lang="en-US" sz="3000" b="false" i="false" u="none" strike="noStrike">
                <a:solidFill>
                  <a:srgbClr val="64729C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64729C"/>
                </a:solidFill>
                <a:ea typeface="Pretendard SemiBold"/>
              </a:rPr>
              <a:t>차량</a:t>
            </a:r>
            <a:r>
              <a:rPr lang="en-US" sz="3000" b="false" i="false" u="none" strike="noStrike">
                <a:solidFill>
                  <a:srgbClr val="64729C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64729C"/>
                </a:solidFill>
                <a:ea typeface="Pretendard SemiBold"/>
              </a:rPr>
              <a:t>흠집</a:t>
            </a:r>
            <a:r>
              <a:rPr lang="en-US" sz="3000" b="false" i="false" u="none" strike="noStrike">
                <a:solidFill>
                  <a:srgbClr val="64729C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64729C"/>
                </a:solidFill>
                <a:ea typeface="Pretendard SemiBold"/>
              </a:rPr>
              <a:t>발생</a:t>
            </a:r>
            <a:r>
              <a:rPr lang="en-US" sz="3000" b="false" i="false" u="none" strike="noStrike">
                <a:solidFill>
                  <a:srgbClr val="64729C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64729C"/>
                </a:solidFill>
                <a:ea typeface="Pretendard SemiBold"/>
              </a:rPr>
              <a:t>여부</a:t>
            </a:r>
            <a:r>
              <a:rPr lang="en-US" sz="3000" b="false" i="false" u="none" strike="noStrike">
                <a:solidFill>
                  <a:srgbClr val="64729C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64729C"/>
                </a:solidFill>
                <a:ea typeface="Pretendard SemiBold"/>
              </a:rPr>
              <a:t>검사</a:t>
            </a:r>
            <a:r>
              <a:rPr lang="en-US" sz="3000" b="false" i="false" u="none" strike="noStrike">
                <a:solidFill>
                  <a:srgbClr val="64729C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64729C"/>
                </a:solidFill>
                <a:ea typeface="Pretendard SemiBold"/>
              </a:rPr>
              <a:t>시스템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292600" y="4965700"/>
            <a:ext cx="1905000" cy="914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292600" y="7823200"/>
            <a:ext cx="1905000" cy="914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318000" y="6705600"/>
            <a:ext cx="1905000" cy="393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19200" y="4584700"/>
            <a:ext cx="2946400" cy="1435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19200" y="6184900"/>
            <a:ext cx="2946400" cy="1435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06500" y="7708900"/>
            <a:ext cx="2946400" cy="1435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77000" y="6184900"/>
            <a:ext cx="2946400" cy="1435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579100" y="6718300"/>
            <a:ext cx="6172200" cy="2209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553700" y="3746500"/>
            <a:ext cx="6172200" cy="2806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384300" y="5257800"/>
            <a:ext cx="2413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탁송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전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·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후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차량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상태를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비교하여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파손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여부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판단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84300" y="4813300"/>
            <a:ext cx="1790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64729C"/>
                </a:solidFill>
                <a:ea typeface="Pretendard SemiBold"/>
              </a:rPr>
              <a:t>역할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09700" y="6845300"/>
            <a:ext cx="2362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차량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외관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이미지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(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탁송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전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/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후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차량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부위별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촬영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이미지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09700" y="6362700"/>
            <a:ext cx="1790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64729C"/>
                </a:solidFill>
                <a:ea typeface="Pretendard SemiBold"/>
              </a:rPr>
              <a:t>입력</a:t>
            </a:r>
            <a:r>
              <a:rPr lang="en-US" sz="2300" b="false" i="false" u="none" strike="noStrike">
                <a:solidFill>
                  <a:srgbClr val="64729C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64729C"/>
                </a:solidFill>
                <a:ea typeface="Pretendard SemiBold"/>
              </a:rPr>
              <a:t>데이터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58900" y="8280400"/>
            <a:ext cx="2971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400" b="false" i="false" u="none" strike="noStrike">
                <a:solidFill>
                  <a:srgbClr val="8B8B8B"/>
                </a:solidFill>
                <a:ea typeface="Pretendard Regular"/>
              </a:rPr>
              <a:t>이미지</a:t>
            </a:r>
            <a:r>
              <a:rPr lang="en-US" sz="14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8B8B8B"/>
                </a:solidFill>
                <a:ea typeface="Pretendard Regular"/>
              </a:rPr>
              <a:t>기반</a:t>
            </a:r>
            <a:r>
              <a:rPr lang="en-US" sz="14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8B8B8B"/>
                </a:solidFill>
                <a:ea typeface="Pretendard Regular"/>
              </a:rPr>
              <a:t>손상</a:t>
            </a:r>
            <a:r>
              <a:rPr lang="en-US" sz="14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8B8B8B"/>
                </a:solidFill>
                <a:ea typeface="Pretendard Regular"/>
              </a:rPr>
              <a:t>영역</a:t>
            </a:r>
            <a:r>
              <a:rPr lang="en-US" sz="14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8B8B8B"/>
                </a:solidFill>
                <a:ea typeface="Pretendard Regular"/>
              </a:rPr>
              <a:t>탐지</a:t>
            </a:r>
          </a:p>
          <a:p>
            <a:pPr algn="l" lvl="0">
              <a:lnSpc>
                <a:spcPct val="99600"/>
              </a:lnSpc>
            </a:pPr>
            <a:r>
              <a:rPr lang="ko-KR" sz="1400" b="false" i="false" u="none" strike="noStrike">
                <a:solidFill>
                  <a:srgbClr val="8B8B8B"/>
                </a:solidFill>
                <a:ea typeface="Pretendard Regular"/>
              </a:rPr>
              <a:t>파손</a:t>
            </a:r>
            <a:r>
              <a:rPr lang="en-US" sz="14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8B8B8B"/>
                </a:solidFill>
                <a:ea typeface="Pretendard Regular"/>
              </a:rPr>
              <a:t>유형</a:t>
            </a:r>
            <a:r>
              <a:rPr lang="en-US" sz="14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8B8B8B"/>
                </a:solidFill>
                <a:ea typeface="Pretendard Regular"/>
              </a:rPr>
              <a:t>분류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09700" y="7835900"/>
            <a:ext cx="1790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64729C"/>
                </a:solidFill>
                <a:ea typeface="Pretendard SemiBold"/>
              </a:rPr>
              <a:t>처리</a:t>
            </a:r>
            <a:r>
              <a:rPr lang="en-US" sz="2300" b="false" i="false" u="none" strike="noStrike">
                <a:solidFill>
                  <a:srgbClr val="64729C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64729C"/>
                </a:solidFill>
                <a:ea typeface="Pretendard SemiBold"/>
              </a:rPr>
              <a:t>방식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705600" y="6731000"/>
            <a:ext cx="20447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파손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여부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및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위치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정보</a:t>
            </a:r>
          </a:p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신뢰도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평가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및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분쟁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대응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데이터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705600" y="6273800"/>
            <a:ext cx="1790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64729C"/>
                </a:solidFill>
                <a:ea typeface="Pretendard SemiBold"/>
              </a:rPr>
              <a:t>출력</a:t>
            </a:r>
            <a:r>
              <a:rPr lang="en-US" sz="2300" b="false" i="false" u="none" strike="noStrike">
                <a:solidFill>
                  <a:srgbClr val="64729C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64729C"/>
                </a:solidFill>
                <a:ea typeface="Pretendard SemiBold"/>
              </a:rPr>
              <a:t>결과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624300" y="10248900"/>
            <a:ext cx="2578100" cy="95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495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637000" y="-1270000"/>
            <a:ext cx="2578100" cy="95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3500" y="9436100"/>
            <a:ext cx="18402300" cy="25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074900" y="1346200"/>
            <a:ext cx="185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1F375D"/>
                </a:solidFill>
                <a:latin typeface="Pretendard Bold"/>
              </a:rPr>
              <a:t>14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8900" y="1663700"/>
            <a:ext cx="97663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AI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모델</a:t>
            </a: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개발</a:t>
            </a: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및</a:t>
            </a: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기능</a:t>
            </a: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검증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8900" y="1346200"/>
            <a:ext cx="7404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939CB8"/>
                </a:solidFill>
                <a:latin typeface="Pretendard Regular"/>
              </a:rPr>
              <a:t>AI MODEL DEVELOPMENT &amp; VALIDATION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8900" y="3695700"/>
            <a:ext cx="15633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64729C"/>
                </a:solidFill>
                <a:ea typeface="Pretendard SemiBold"/>
              </a:rPr>
              <a:t>기사별</a:t>
            </a:r>
            <a:r>
              <a:rPr lang="en-US" sz="3000" b="false" i="false" u="none" strike="noStrike">
                <a:solidFill>
                  <a:srgbClr val="64729C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64729C"/>
                </a:solidFill>
                <a:ea typeface="Pretendard SemiBold"/>
              </a:rPr>
              <a:t>신뢰도</a:t>
            </a:r>
            <a:r>
              <a:rPr lang="en-US" sz="3000" b="false" i="false" u="none" strike="noStrike">
                <a:solidFill>
                  <a:srgbClr val="64729C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64729C"/>
                </a:solidFill>
                <a:ea typeface="Pretendard SemiBold"/>
              </a:rPr>
              <a:t>판정</a:t>
            </a:r>
            <a:r>
              <a:rPr lang="en-US" sz="3000" b="false" i="false" u="none" strike="noStrike">
                <a:solidFill>
                  <a:srgbClr val="64729C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64729C"/>
                </a:solidFill>
                <a:ea typeface="Pretendard SemiBold"/>
              </a:rPr>
              <a:t>시스템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92600" y="4965700"/>
            <a:ext cx="1905000" cy="914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292600" y="7823200"/>
            <a:ext cx="1905000" cy="914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318000" y="6705600"/>
            <a:ext cx="1905000" cy="393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19200" y="4584700"/>
            <a:ext cx="2946400" cy="1435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19200" y="6184900"/>
            <a:ext cx="2946400" cy="1435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06500" y="7708900"/>
            <a:ext cx="2946400" cy="1435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477000" y="6184900"/>
            <a:ext cx="2946400" cy="1435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436100" y="3035300"/>
            <a:ext cx="8851900" cy="64008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384300" y="5257800"/>
            <a:ext cx="2641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기사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운행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이력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및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차량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관리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수준을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반영한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신뢰도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산출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4300" y="4813300"/>
            <a:ext cx="1790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64729C"/>
                </a:solidFill>
                <a:ea typeface="Pretendard SemiBold"/>
              </a:rPr>
              <a:t>역할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09700" y="6781800"/>
            <a:ext cx="23622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과거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매칭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성공률</a:t>
            </a:r>
          </a:p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차량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파손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발생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이력</a:t>
            </a:r>
          </a:p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고객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평가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및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클레임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기록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9700" y="6362700"/>
            <a:ext cx="1790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64729C"/>
                </a:solidFill>
                <a:ea typeface="Pretendard SemiBold"/>
              </a:rPr>
              <a:t>입력</a:t>
            </a:r>
            <a:r>
              <a:rPr lang="en-US" sz="2300" b="false" i="false" u="none" strike="noStrike">
                <a:solidFill>
                  <a:srgbClr val="64729C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64729C"/>
                </a:solidFill>
                <a:ea typeface="Pretendard SemiBold"/>
              </a:rPr>
              <a:t>데이터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8900" y="8280400"/>
            <a:ext cx="2971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400" b="false" i="false" u="none" strike="noStrike">
                <a:solidFill>
                  <a:srgbClr val="8B8B8B"/>
                </a:solidFill>
                <a:ea typeface="Pretendard Regular"/>
              </a:rPr>
              <a:t>지표별</a:t>
            </a:r>
            <a:r>
              <a:rPr lang="en-US" sz="14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8B8B8B"/>
                </a:solidFill>
                <a:ea typeface="Pretendard Regular"/>
              </a:rPr>
              <a:t>점수화</a:t>
            </a:r>
            <a:r>
              <a:rPr lang="en-US" sz="14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8B8B8B"/>
                </a:solidFill>
                <a:ea typeface="Pretendard Regular"/>
              </a:rPr>
              <a:t>및</a:t>
            </a:r>
            <a:r>
              <a:rPr lang="en-US" sz="14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8B8B8B"/>
                </a:solidFill>
                <a:ea typeface="Pretendard Regular"/>
              </a:rPr>
              <a:t>가중치</a:t>
            </a:r>
            <a:r>
              <a:rPr lang="en-US" sz="14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8B8B8B"/>
                </a:solidFill>
                <a:ea typeface="Pretendard Regular"/>
              </a:rPr>
              <a:t>적용</a:t>
            </a:r>
          </a:p>
          <a:p>
            <a:pPr algn="l" lvl="0">
              <a:lnSpc>
                <a:spcPct val="99600"/>
              </a:lnSpc>
            </a:pPr>
            <a:r>
              <a:rPr lang="ko-KR" sz="1400" b="false" i="false" u="none" strike="noStrike">
                <a:solidFill>
                  <a:srgbClr val="8B8B8B"/>
                </a:solidFill>
                <a:ea typeface="Pretendard Regular"/>
              </a:rPr>
              <a:t>종합</a:t>
            </a:r>
            <a:r>
              <a:rPr lang="en-US" sz="14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8B8B8B"/>
                </a:solidFill>
                <a:ea typeface="Pretendard Regular"/>
              </a:rPr>
              <a:t>신뢰도</a:t>
            </a:r>
            <a:r>
              <a:rPr lang="en-US" sz="14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8B8B8B"/>
                </a:solidFill>
                <a:ea typeface="Pretendard Regular"/>
              </a:rPr>
              <a:t>점수</a:t>
            </a:r>
            <a:r>
              <a:rPr lang="en-US" sz="14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8B8B8B"/>
                </a:solidFill>
                <a:ea typeface="Pretendard Regular"/>
              </a:rPr>
              <a:t>산출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09700" y="7835900"/>
            <a:ext cx="1790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64729C"/>
                </a:solidFill>
                <a:ea typeface="Pretendard SemiBold"/>
              </a:rPr>
              <a:t>처리</a:t>
            </a:r>
            <a:r>
              <a:rPr lang="en-US" sz="2300" b="false" i="false" u="none" strike="noStrike">
                <a:solidFill>
                  <a:srgbClr val="64729C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64729C"/>
                </a:solidFill>
                <a:ea typeface="Pretendard SemiBold"/>
              </a:rPr>
              <a:t>방식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705600" y="6781800"/>
            <a:ext cx="2044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매칭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우선순위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조정</a:t>
            </a:r>
          </a:p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고신뢰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기사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우선</a:t>
            </a:r>
            <a:r>
              <a:rPr lang="en-US" sz="15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8B8B8B"/>
                </a:solidFill>
                <a:ea typeface="Pretendard Regular"/>
              </a:rPr>
              <a:t>배차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05600" y="6273800"/>
            <a:ext cx="1790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64729C"/>
                </a:solidFill>
                <a:ea typeface="Pretendard SemiBold"/>
              </a:rPr>
              <a:t>출력</a:t>
            </a:r>
            <a:r>
              <a:rPr lang="en-US" sz="2300" b="false" i="false" u="none" strike="noStrike">
                <a:solidFill>
                  <a:srgbClr val="64729C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64729C"/>
                </a:solidFill>
                <a:ea typeface="Pretendard SemiBold"/>
              </a:rPr>
              <a:t>결과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88900" y="-12700"/>
            <a:ext cx="18402300" cy="10312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58900" y="5435600"/>
            <a:ext cx="4762500" cy="393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6637000" y="-1270000"/>
            <a:ext cx="2578100" cy="95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3500" y="469900"/>
            <a:ext cx="18402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769100" y="5435600"/>
            <a:ext cx="4762500" cy="3924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166600" y="5435600"/>
            <a:ext cx="4762500" cy="393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58900" y="3390900"/>
            <a:ext cx="4762500" cy="177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769100" y="3390900"/>
            <a:ext cx="4762500" cy="177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166600" y="3390900"/>
            <a:ext cx="4762500" cy="177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2166600" y="4470400"/>
            <a:ext cx="33909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D2D6E3"/>
                </a:solidFill>
                <a:ea typeface="Pretendard Regular"/>
              </a:rPr>
              <a:t>웹</a:t>
            </a:r>
            <a:r>
              <a:rPr lang="en-US" sz="1500" b="false" i="false" u="none" strike="noStrike">
                <a:solidFill>
                  <a:srgbClr val="D2D6E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D2D6E3"/>
                </a:solidFill>
                <a:ea typeface="Pretendard Regular"/>
              </a:rPr>
              <a:t>환경에서</a:t>
            </a:r>
            <a:r>
              <a:rPr lang="en-US" sz="1500" b="false" i="false" u="none" strike="noStrike">
                <a:solidFill>
                  <a:srgbClr val="D2D6E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D2D6E3"/>
                </a:solidFill>
                <a:ea typeface="Pretendard Regular"/>
              </a:rPr>
              <a:t>사용자</a:t>
            </a:r>
            <a:r>
              <a:rPr lang="en-US" sz="1500" b="false" i="false" u="none" strike="noStrike">
                <a:solidFill>
                  <a:srgbClr val="D2D6E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D2D6E3"/>
                </a:solidFill>
                <a:ea typeface="Pretendard Regular"/>
              </a:rPr>
              <a:t>화면과</a:t>
            </a:r>
            <a:r>
              <a:rPr lang="en-US" sz="1500" b="false" i="false" u="none" strike="noStrike">
                <a:solidFill>
                  <a:srgbClr val="D2D6E3"/>
                </a:solidFill>
                <a:latin typeface="Pretendard Regular"/>
              </a:rPr>
              <a:t> </a:t>
            </a:r>
            <a:r>
              <a:rPr lang="ko-KR" sz="1500" b="false" i="false" u="none" strike="noStrike">
                <a:solidFill>
                  <a:srgbClr val="D2D6E3"/>
                </a:solidFill>
                <a:ea typeface="Pretendard Regular"/>
              </a:rPr>
              <a:t>서비스</a:t>
            </a:r>
            <a:r>
              <a:rPr lang="en-US" sz="1500" b="false" i="false" u="none" strike="noStrike">
                <a:solidFill>
                  <a:srgbClr val="D2D6E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D2D6E3"/>
                </a:solidFill>
                <a:ea typeface="Pretendard Regular"/>
              </a:rPr>
              <a:t>기능</a:t>
            </a:r>
            <a:r>
              <a:rPr lang="en-US" sz="1500" b="false" i="false" u="none" strike="noStrike">
                <a:solidFill>
                  <a:srgbClr val="D2D6E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D2D6E3"/>
                </a:solidFill>
                <a:ea typeface="Pretendard Regular"/>
              </a:rPr>
              <a:t>구현</a:t>
            </a:r>
            <a:r>
              <a:rPr lang="ko-KR" sz="1500" b="false" i="false" u="none" strike="noStrike">
                <a:solidFill>
                  <a:srgbClr val="D2D6E3"/>
                </a:solidFill>
                <a:ea typeface="Pretendard Regular"/>
              </a:rPr>
              <a:t>매칭</a:t>
            </a:r>
            <a:r>
              <a:rPr lang="en-US" sz="1500" b="false" i="false" u="none" strike="noStrike">
                <a:solidFill>
                  <a:srgbClr val="D2D6E3"/>
                </a:solidFill>
                <a:latin typeface="Pretendard Regular"/>
              </a:rPr>
              <a:t>, </a:t>
            </a:r>
            <a:r>
              <a:rPr lang="ko-KR" sz="1500" b="false" i="false" u="none" strike="noStrike">
                <a:solidFill>
                  <a:srgbClr val="D2D6E3"/>
                </a:solidFill>
                <a:ea typeface="Pretendard Regular"/>
              </a:rPr>
              <a:t>조회</a:t>
            </a:r>
            <a:r>
              <a:rPr lang="en-US" sz="1500" b="false" i="false" u="none" strike="noStrike">
                <a:solidFill>
                  <a:srgbClr val="D2D6E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D2D6E3"/>
                </a:solidFill>
                <a:ea typeface="Pretendard Regular"/>
              </a:rPr>
              <a:t>등</a:t>
            </a:r>
            <a:r>
              <a:rPr lang="en-US" sz="1500" b="false" i="false" u="none" strike="noStrike">
                <a:solidFill>
                  <a:srgbClr val="D2D6E3"/>
                </a:solidFill>
                <a:latin typeface="Pretendard Regular"/>
              </a:rPr>
              <a:t> AI </a:t>
            </a:r>
            <a:r>
              <a:rPr lang="ko-KR" sz="1500" b="false" i="false" u="none" strike="noStrike">
                <a:solidFill>
                  <a:srgbClr val="D2D6E3"/>
                </a:solidFill>
                <a:ea typeface="Pretendard Regular"/>
              </a:rPr>
              <a:t>결과를</a:t>
            </a:r>
            <a:r>
              <a:rPr lang="en-US" sz="1500" b="false" i="false" u="none" strike="noStrike">
                <a:solidFill>
                  <a:srgbClr val="D2D6E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D2D6E3"/>
                </a:solidFill>
                <a:ea typeface="Pretendard Regular"/>
              </a:rPr>
              <a:t>실시간</a:t>
            </a:r>
            <a:r>
              <a:rPr lang="en-US" sz="1500" b="false" i="false" u="none" strike="noStrike">
                <a:solidFill>
                  <a:srgbClr val="D2D6E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D2D6E3"/>
                </a:solidFill>
                <a:ea typeface="Pretendard Regular"/>
              </a:rPr>
              <a:t>반영하여</a:t>
            </a:r>
          </a:p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D2D6E3"/>
                </a:solidFill>
                <a:ea typeface="Pretendard Regular"/>
              </a:rPr>
              <a:t>효율적인</a:t>
            </a:r>
            <a:r>
              <a:rPr lang="en-US" sz="1500" b="false" i="false" u="none" strike="noStrike">
                <a:solidFill>
                  <a:srgbClr val="D2D6E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D2D6E3"/>
                </a:solidFill>
                <a:ea typeface="Pretendard Regular"/>
              </a:rPr>
              <a:t>요청과</a:t>
            </a:r>
            <a:r>
              <a:rPr lang="en-US" sz="1500" b="false" i="false" u="none" strike="noStrike">
                <a:solidFill>
                  <a:srgbClr val="D2D6E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D2D6E3"/>
                </a:solidFill>
                <a:ea typeface="Pretendard Regular"/>
              </a:rPr>
              <a:t>등록</a:t>
            </a:r>
            <a:r>
              <a:rPr lang="en-US" sz="1500" b="false" i="false" u="none" strike="noStrike">
                <a:solidFill>
                  <a:srgbClr val="D2D6E3"/>
                </a:solidFill>
                <a:latin typeface="Pretendard Regular"/>
              </a:rPr>
              <a:t>, </a:t>
            </a:r>
            <a:r>
              <a:rPr lang="ko-KR" sz="1500" b="false" i="false" u="none" strike="noStrike">
                <a:solidFill>
                  <a:srgbClr val="D2D6E3"/>
                </a:solidFill>
                <a:ea typeface="Pretendard Regular"/>
              </a:rPr>
              <a:t>결과</a:t>
            </a:r>
            <a:r>
              <a:rPr lang="en-US" sz="1500" b="false" i="false" u="none" strike="noStrike">
                <a:solidFill>
                  <a:srgbClr val="D2D6E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D2D6E3"/>
                </a:solidFill>
                <a:ea typeface="Pretendard Regular"/>
              </a:rPr>
              <a:t>확인이</a:t>
            </a:r>
            <a:r>
              <a:rPr lang="en-US" sz="1500" b="false" i="false" u="none" strike="noStrike">
                <a:solidFill>
                  <a:srgbClr val="D2D6E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D2D6E3"/>
                </a:solidFill>
                <a:ea typeface="Pretendard Regular"/>
              </a:rPr>
              <a:t>가능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8900" y="3771900"/>
            <a:ext cx="2171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FFFFFF"/>
                </a:solidFill>
                <a:ea typeface="Pretendard SemiBold"/>
              </a:rPr>
              <a:t>데이터베이스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SemiBold"/>
              </a:rPr>
              <a:t>설계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8900" y="4470400"/>
            <a:ext cx="37211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D2D6E3"/>
                </a:solidFill>
                <a:ea typeface="Pretendard Regular"/>
              </a:rPr>
              <a:t>기사</a:t>
            </a:r>
            <a:r>
              <a:rPr lang="en-US" sz="1600" b="false" i="false" u="none" strike="noStrike">
                <a:solidFill>
                  <a:srgbClr val="D2D6E3"/>
                </a:solidFill>
                <a:latin typeface="Pretendard Regular"/>
              </a:rPr>
              <a:t>·</a:t>
            </a:r>
            <a:r>
              <a:rPr lang="ko-KR" sz="1600" b="false" i="false" u="none" strike="noStrike">
                <a:solidFill>
                  <a:srgbClr val="D2D6E3"/>
                </a:solidFill>
                <a:ea typeface="Pretendard Regular"/>
              </a:rPr>
              <a:t>화물</a:t>
            </a:r>
            <a:r>
              <a:rPr lang="en-US" sz="1600" b="false" i="false" u="none" strike="noStrike">
                <a:solidFill>
                  <a:srgbClr val="D2D6E3"/>
                </a:solidFill>
                <a:latin typeface="Pretendard Regular"/>
              </a:rPr>
              <a:t>·</a:t>
            </a:r>
            <a:r>
              <a:rPr lang="ko-KR" sz="1600" b="false" i="false" u="none" strike="noStrike">
                <a:solidFill>
                  <a:srgbClr val="D2D6E3"/>
                </a:solidFill>
                <a:ea typeface="Pretendard Regular"/>
              </a:rPr>
              <a:t>차량</a:t>
            </a:r>
            <a:r>
              <a:rPr lang="en-US" sz="1600" b="false" i="false" u="none" strike="noStrike">
                <a:solidFill>
                  <a:srgbClr val="D2D6E3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D2D6E3"/>
                </a:solidFill>
                <a:ea typeface="Pretendard Regular"/>
              </a:rPr>
              <a:t>상태</a:t>
            </a:r>
            <a:r>
              <a:rPr lang="en-US" sz="1600" b="false" i="false" u="none" strike="noStrike">
                <a:solidFill>
                  <a:srgbClr val="D2D6E3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D2D6E3"/>
                </a:solidFill>
                <a:ea typeface="Pretendard Regular"/>
              </a:rPr>
              <a:t>데이터를</a:t>
            </a:r>
            <a:r>
              <a:rPr lang="en-US" sz="1600" b="false" i="false" u="none" strike="noStrike">
                <a:solidFill>
                  <a:srgbClr val="D2D6E3"/>
                </a:solidFill>
                <a:latin typeface="Pretendard Regular"/>
              </a:rPr>
              <a:t> MySQL</a:t>
            </a:r>
            <a:r>
              <a:rPr lang="ko-KR" sz="1600" b="false" i="false" u="none" strike="noStrike">
                <a:solidFill>
                  <a:srgbClr val="D2D6E3"/>
                </a:solidFill>
                <a:ea typeface="Pretendard Regular"/>
              </a:rPr>
              <a:t>에</a:t>
            </a:r>
            <a:r>
              <a:rPr lang="en-US" sz="1600" b="false" i="false" u="none" strike="noStrike">
                <a:solidFill>
                  <a:srgbClr val="D2D6E3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D2D6E3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D2D6E3"/>
                </a:solidFill>
                <a:ea typeface="Pretendard Regular"/>
              </a:rPr>
              <a:t>테이블</a:t>
            </a:r>
            <a:r>
              <a:rPr lang="en-US" sz="1600" b="false" i="false" u="none" strike="noStrike">
                <a:solidFill>
                  <a:srgbClr val="D2D6E3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D2D6E3"/>
                </a:solidFill>
                <a:ea typeface="Pretendard Regular"/>
              </a:rPr>
              <a:t>구조</a:t>
            </a:r>
            <a:r>
              <a:rPr lang="en-US" sz="1600" b="false" i="false" u="none" strike="noStrike">
                <a:solidFill>
                  <a:srgbClr val="D2D6E3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D2D6E3"/>
                </a:solidFill>
                <a:ea typeface="Pretendard Regular"/>
              </a:rPr>
              <a:t>설계</a:t>
            </a:r>
          </a:p>
          <a:p>
            <a:pPr algn="l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D2D6E3"/>
                </a:solidFill>
                <a:ea typeface="Pretendard Regular"/>
              </a:rPr>
              <a:t>기사</a:t>
            </a:r>
            <a:r>
              <a:rPr lang="en-US" sz="1600" b="false" i="false" u="none" strike="noStrike">
                <a:solidFill>
                  <a:srgbClr val="D2D6E3"/>
                </a:solidFill>
                <a:latin typeface="Pretendard Regular"/>
              </a:rPr>
              <a:t>-</a:t>
            </a:r>
            <a:r>
              <a:rPr lang="ko-KR" sz="1600" b="false" i="false" u="none" strike="noStrike">
                <a:solidFill>
                  <a:srgbClr val="D2D6E3"/>
                </a:solidFill>
                <a:ea typeface="Pretendard Regular"/>
              </a:rPr>
              <a:t>차량</a:t>
            </a:r>
            <a:r>
              <a:rPr lang="en-US" sz="1600" b="false" i="false" u="none" strike="noStrike">
                <a:solidFill>
                  <a:srgbClr val="D2D6E3"/>
                </a:solidFill>
                <a:latin typeface="Pretendard Regular"/>
              </a:rPr>
              <a:t>-</a:t>
            </a:r>
            <a:r>
              <a:rPr lang="ko-KR" sz="1600" b="false" i="false" u="none" strike="noStrike">
                <a:solidFill>
                  <a:srgbClr val="D2D6E3"/>
                </a:solidFill>
                <a:ea typeface="Pretendard Regular"/>
              </a:rPr>
              <a:t>매칭</a:t>
            </a:r>
            <a:r>
              <a:rPr lang="en-US" sz="1600" b="false" i="false" u="none" strike="noStrike">
                <a:solidFill>
                  <a:srgbClr val="D2D6E3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D2D6E3"/>
                </a:solidFill>
                <a:ea typeface="Pretendard Regular"/>
              </a:rPr>
              <a:t>등</a:t>
            </a:r>
            <a:r>
              <a:rPr lang="en-US" sz="1600" b="false" i="false" u="none" strike="noStrike">
                <a:solidFill>
                  <a:srgbClr val="D2D6E3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D2D6E3"/>
                </a:solidFill>
                <a:ea typeface="Pretendard Regular"/>
              </a:rPr>
              <a:t>관계</a:t>
            </a:r>
            <a:r>
              <a:rPr lang="en-US" sz="1600" b="false" i="false" u="none" strike="noStrike">
                <a:solidFill>
                  <a:srgbClr val="D2D6E3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D2D6E3"/>
                </a:solidFill>
                <a:ea typeface="Pretendard Regular"/>
              </a:rPr>
              <a:t>설정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69100" y="4470400"/>
            <a:ext cx="4140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D2D6E3"/>
                </a:solidFill>
                <a:ea typeface="Pretendard Regular"/>
              </a:rPr>
              <a:t>서버</a:t>
            </a:r>
            <a:r>
              <a:rPr lang="en-US" sz="1500" b="false" i="false" u="none" strike="noStrike">
                <a:solidFill>
                  <a:srgbClr val="D2D6E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D2D6E3"/>
                </a:solidFill>
                <a:ea typeface="Pretendard Regular"/>
              </a:rPr>
              <a:t>실행</a:t>
            </a:r>
            <a:r>
              <a:rPr lang="en-US" sz="1500" b="false" i="false" u="none" strike="noStrike">
                <a:solidFill>
                  <a:srgbClr val="D2D6E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D2D6E3"/>
                </a:solidFill>
                <a:ea typeface="Pretendard Regular"/>
              </a:rPr>
              <a:t>환경을</a:t>
            </a:r>
            <a:r>
              <a:rPr lang="en-US" sz="1500" b="false" i="false" u="none" strike="noStrike">
                <a:solidFill>
                  <a:srgbClr val="D2D6E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D2D6E3"/>
                </a:solidFill>
                <a:ea typeface="Pretendard Regular"/>
              </a:rPr>
              <a:t>구성하고</a:t>
            </a:r>
            <a:r>
              <a:rPr lang="en-US" sz="1500" b="false" i="false" u="none" strike="noStrike">
                <a:solidFill>
                  <a:srgbClr val="D2D6E3"/>
                </a:solidFill>
                <a:latin typeface="Pretendard Regular"/>
              </a:rPr>
              <a:t> DB(MySQL)</a:t>
            </a:r>
            <a:r>
              <a:rPr lang="ko-KR" sz="1500" b="false" i="false" u="none" strike="noStrike">
                <a:solidFill>
                  <a:srgbClr val="D2D6E3"/>
                </a:solidFill>
                <a:ea typeface="Pretendard Regular"/>
              </a:rPr>
              <a:t>연결</a:t>
            </a:r>
          </a:p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D2D6E3"/>
                </a:solidFill>
                <a:ea typeface="Pretendard Regular"/>
              </a:rPr>
              <a:t>웹</a:t>
            </a:r>
            <a:r>
              <a:rPr lang="en-US" sz="1500" b="false" i="false" u="none" strike="noStrike">
                <a:solidFill>
                  <a:srgbClr val="D2D6E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D2D6E3"/>
                </a:solidFill>
                <a:ea typeface="Pretendard Regular"/>
              </a:rPr>
              <a:t>요청으로</a:t>
            </a:r>
            <a:r>
              <a:rPr lang="en-US" sz="1500" b="false" i="false" u="none" strike="noStrike">
                <a:solidFill>
                  <a:srgbClr val="D2D6E3"/>
                </a:solidFill>
                <a:latin typeface="Pretendard Regular"/>
              </a:rPr>
              <a:t> </a:t>
            </a:r>
            <a:r>
              <a:rPr lang="en-US" sz="1500" b="false" i="false" u="none" strike="noStrike">
                <a:solidFill>
                  <a:srgbClr val="D2D6E3"/>
                </a:solidFill>
                <a:latin typeface="Pretendard Regular"/>
              </a:rPr>
              <a:t>MySQL </a:t>
            </a:r>
            <a:r>
              <a:rPr lang="ko-KR" sz="1500" b="false" i="false" u="none" strike="noStrike">
                <a:solidFill>
                  <a:srgbClr val="D2D6E3"/>
                </a:solidFill>
                <a:ea typeface="Pretendard Regular"/>
              </a:rPr>
              <a:t>데이터</a:t>
            </a:r>
            <a:r>
              <a:rPr lang="en-US" sz="1500" b="false" i="false" u="none" strike="noStrike">
                <a:solidFill>
                  <a:srgbClr val="D2D6E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D2D6E3"/>
                </a:solidFill>
                <a:ea typeface="Pretendard Regular"/>
              </a:rPr>
              <a:t>조회와</a:t>
            </a:r>
            <a:r>
              <a:rPr lang="en-US" sz="1500" b="false" i="false" u="none" strike="noStrike">
                <a:solidFill>
                  <a:srgbClr val="D2D6E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D2D6E3"/>
                </a:solidFill>
                <a:ea typeface="Pretendard Regular"/>
              </a:rPr>
              <a:t>처리</a:t>
            </a:r>
            <a:r>
              <a:rPr lang="en-US" sz="1500" b="false" i="false" u="none" strike="noStrike">
                <a:solidFill>
                  <a:srgbClr val="D2D6E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D2D6E3"/>
                </a:solidFill>
                <a:ea typeface="Pretendard Regular"/>
              </a:rPr>
              <a:t>로직</a:t>
            </a:r>
            <a:r>
              <a:rPr lang="en-US" sz="1500" b="false" i="false" u="none" strike="noStrike">
                <a:solidFill>
                  <a:srgbClr val="D2D6E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D2D6E3"/>
                </a:solidFill>
                <a:ea typeface="Pretendard Regular"/>
              </a:rPr>
              <a:t>작성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074900" y="1346200"/>
            <a:ext cx="185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Bold"/>
              </a:rPr>
              <a:t>15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8900" y="1663700"/>
            <a:ext cx="97663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>
                <a:solidFill>
                  <a:srgbClr val="FFFFFF"/>
                </a:solidFill>
                <a:ea typeface="Pretendard SemiBold"/>
              </a:rPr>
              <a:t>통합</a:t>
            </a:r>
            <a:r>
              <a:rPr lang="en-US" sz="75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FFFFFF"/>
                </a:solidFill>
                <a:ea typeface="Pretendard SemiBold"/>
              </a:rPr>
              <a:t>적용</a:t>
            </a:r>
            <a:r>
              <a:rPr lang="en-US" sz="75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FFFFFF"/>
                </a:solidFill>
                <a:ea typeface="Pretendard SemiBold"/>
              </a:rPr>
              <a:t>시나리오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8900" y="1346200"/>
            <a:ext cx="7404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939CB8"/>
                </a:solidFill>
                <a:latin typeface="Pretendard Regular"/>
              </a:rPr>
              <a:t>INTEGRATED APPLICATION SCENARIO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81800" y="3771900"/>
            <a:ext cx="2171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FFFFFF"/>
                </a:solidFill>
                <a:ea typeface="Pretendard SemiBold"/>
              </a:rPr>
              <a:t>웹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SemiBold"/>
              </a:rPr>
              <a:t>서버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SemiBold"/>
              </a:rPr>
              <a:t>구축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66600" y="3771900"/>
            <a:ext cx="2171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FFFFFF"/>
                </a:solidFill>
                <a:ea typeface="Pretendard SemiBold"/>
              </a:rPr>
              <a:t>웹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SemiBold"/>
              </a:rPr>
              <a:t>서버스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SemiBold"/>
              </a:rPr>
              <a:t>구현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7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637000" y="-1270000"/>
            <a:ext cx="2578100" cy="952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3500" y="469900"/>
            <a:ext cx="184023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46200" y="4927600"/>
            <a:ext cx="4787900" cy="45720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077700" y="5689600"/>
            <a:ext cx="4521200" cy="144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077700" y="7150100"/>
            <a:ext cx="4521200" cy="234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756400" y="6705600"/>
            <a:ext cx="4787900" cy="279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756400" y="6273800"/>
            <a:ext cx="4787900" cy="431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090400" y="4597400"/>
            <a:ext cx="2349500" cy="838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090400" y="3530600"/>
            <a:ext cx="2349500" cy="1066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376400" y="4775200"/>
            <a:ext cx="2235200" cy="660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376400" y="3187700"/>
            <a:ext cx="2235200" cy="16383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877300" y="3327400"/>
            <a:ext cx="2654300" cy="2679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756400" y="3327400"/>
            <a:ext cx="2133600" cy="1219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756400" y="4533900"/>
            <a:ext cx="2133600" cy="1473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7429500" y="4648200"/>
            <a:ext cx="2895600" cy="254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5074900" y="1346200"/>
            <a:ext cx="185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Bold"/>
              </a:rPr>
              <a:t>16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58900" y="1663700"/>
            <a:ext cx="97663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>
                <a:solidFill>
                  <a:srgbClr val="FFFFFF"/>
                </a:solidFill>
                <a:ea typeface="Pretendard SemiBold"/>
              </a:rPr>
              <a:t>통합</a:t>
            </a:r>
            <a:r>
              <a:rPr lang="en-US" sz="75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FFFFFF"/>
                </a:solidFill>
                <a:ea typeface="Pretendard SemiBold"/>
              </a:rPr>
              <a:t>적용</a:t>
            </a:r>
            <a:r>
              <a:rPr lang="en-US" sz="75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FFFFFF"/>
                </a:solidFill>
                <a:ea typeface="Pretendard SemiBold"/>
              </a:rPr>
              <a:t>시나리오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8900" y="1346200"/>
            <a:ext cx="7404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939CB8"/>
                </a:solidFill>
                <a:latin typeface="Pretendard Regular"/>
              </a:rPr>
              <a:t>INTEGRATED APPLICATION SCENARIO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58900" y="3175000"/>
            <a:ext cx="4533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D2D6E3"/>
                </a:solidFill>
                <a:ea typeface="Pretendard SemiBold"/>
              </a:rPr>
              <a:t>웹</a:t>
            </a:r>
            <a:r>
              <a:rPr lang="en-US" sz="3000" b="false" i="false" u="none" strike="noStrike">
                <a:solidFill>
                  <a:srgbClr val="D2D6E3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D2D6E3"/>
                </a:solidFill>
                <a:ea typeface="Pretendard SemiBold"/>
              </a:rPr>
              <a:t>서비스</a:t>
            </a:r>
            <a:r>
              <a:rPr lang="en-US" sz="3000" b="false" i="false" u="none" strike="noStrike">
                <a:solidFill>
                  <a:srgbClr val="D2D6E3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D2D6E3"/>
                </a:solidFill>
                <a:ea typeface="Pretendard SemiBold"/>
              </a:rPr>
              <a:t>기능</a:t>
            </a:r>
            <a:r>
              <a:rPr lang="en-US" sz="3000" b="false" i="false" u="none" strike="noStrike">
                <a:solidFill>
                  <a:srgbClr val="D2D6E3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D2D6E3"/>
                </a:solidFill>
                <a:ea typeface="Pretendard SemiBold"/>
              </a:rPr>
              <a:t>구현</a:t>
            </a:r>
            <a:r>
              <a:rPr lang="en-US" sz="3000" b="false" i="false" u="none" strike="noStrike">
                <a:solidFill>
                  <a:srgbClr val="D2D6E3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D2D6E3"/>
                </a:solidFill>
                <a:ea typeface="Pretendard SemiBold"/>
              </a:rPr>
              <a:t>출력화면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804900" y="0"/>
            <a:ext cx="47244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959600"/>
            <a:ext cx="1380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8940800"/>
            <a:ext cx="138049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288000" cy="495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6624300" y="-1244600"/>
            <a:ext cx="2578100" cy="952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58900" y="1346200"/>
            <a:ext cx="7404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939CB8"/>
                </a:solidFill>
                <a:latin typeface="Pretendard Regular"/>
              </a:rPr>
              <a:t>PROJECT LIMITATIONS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074900" y="1346200"/>
            <a:ext cx="185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Bold"/>
              </a:rPr>
              <a:t>17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8900" y="1663700"/>
            <a:ext cx="100965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프로젝트</a:t>
            </a: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한계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85100" y="6007100"/>
            <a:ext cx="55118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기사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신뢰도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매칭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결과가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제한된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변수에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의존</a:t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차량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파손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검사의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경우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이미지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다양성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부족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85100" y="5334000"/>
            <a:ext cx="553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AI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모델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정확도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한계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8900" y="7937500"/>
            <a:ext cx="62611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로컬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서버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(Flask + MySQL)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기반</a:t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다중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사용자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트래픽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동시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요청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처리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미흡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8900" y="7264400"/>
            <a:ext cx="6286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실시간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서비스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환경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미반영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8900" y="6019800"/>
            <a:ext cx="62611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실제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운영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데이터가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아닌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제한된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샘플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기반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AI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모델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학습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검증에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제약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존재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8900" y="5334000"/>
            <a:ext cx="6286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데이터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규모의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한계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85100" y="7937500"/>
            <a:ext cx="55118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결제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지도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API,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알림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서비스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등</a:t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실제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상용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서비스에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필요한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요소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일부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제외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85100" y="7264400"/>
            <a:ext cx="553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외부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시스템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연동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미구현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762000" y="495300"/>
            <a:ext cx="19354800" cy="25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58900" y="3060700"/>
            <a:ext cx="19050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804900" y="0"/>
            <a:ext cx="44831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6959600"/>
            <a:ext cx="13804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8940800"/>
            <a:ext cx="138049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288000" cy="495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6624300" y="-1244600"/>
            <a:ext cx="2578100" cy="952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58900" y="1346200"/>
            <a:ext cx="7404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939CB8"/>
                </a:solidFill>
                <a:latin typeface="Pretendard Regular"/>
              </a:rPr>
              <a:t>FUTURE IMPROVEMENTS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074900" y="1346200"/>
            <a:ext cx="185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Bold"/>
              </a:rPr>
              <a:t>18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8900" y="1663700"/>
            <a:ext cx="100965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개선방향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85100" y="5943600"/>
            <a:ext cx="5918200" cy="965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AWS / GCP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환경으로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이전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MySQL → RDS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Flask →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확장형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서버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구조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85100" y="5334000"/>
            <a:ext cx="9105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클라우드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기반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서비스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전환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8900" y="7874000"/>
            <a:ext cx="6477000" cy="965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매칭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모델에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시간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·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거리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·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기사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평점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가중치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차량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파손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검사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모델의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정확도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개선</a:t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실시간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추론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구조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도입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8900" y="7264400"/>
            <a:ext cx="6502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AI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모델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정교화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8900" y="5956300"/>
            <a:ext cx="6477000" cy="965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실제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운행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누적</a:t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파손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이미지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운행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이력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지속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수집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AI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모델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재학습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성능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향상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8900" y="5334000"/>
            <a:ext cx="6502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데이터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확장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및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고도화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85100" y="7874000"/>
            <a:ext cx="5918200" cy="965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실시간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위치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추적</a:t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이상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운행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감지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시스템</a:t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운행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리포트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자동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생성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85100" y="7264400"/>
            <a:ext cx="5943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서비스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기능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확장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762000" y="495300"/>
            <a:ext cx="19354800" cy="25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58900" y="3136900"/>
            <a:ext cx="19050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7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500" y="6591300"/>
            <a:ext cx="184023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45300" y="6591300"/>
            <a:ext cx="4610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45300" y="4292600"/>
            <a:ext cx="4610100" cy="4610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975600" y="5435600"/>
            <a:ext cx="2324100" cy="232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96500" y="7683500"/>
            <a:ext cx="419100" cy="495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21900" y="5143500"/>
            <a:ext cx="495300" cy="495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50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16637000" y="-1270000"/>
            <a:ext cx="2578100" cy="95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500" y="469900"/>
            <a:ext cx="184023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734300" y="7683500"/>
            <a:ext cx="508000" cy="482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734300" y="5143500"/>
            <a:ext cx="482600" cy="4826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58900" y="5016500"/>
            <a:ext cx="53340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로컬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서버에서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AWS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등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클라우드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환경으로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이전하여</a:t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대규모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트래픽과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다중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사용자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처리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가능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8900" y="4343400"/>
            <a:ext cx="510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클라우드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기반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서비스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확장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8900" y="7912100"/>
            <a:ext cx="50800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지도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결제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알림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API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연동으로</a:t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실제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상용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서비스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수준의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기능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확장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8900" y="7239000"/>
            <a:ext cx="510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외부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서비스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연동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확대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887200" y="5016500"/>
            <a:ext cx="50800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운행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누적을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통한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모델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학습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및</a:t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실시간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예측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·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판단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기능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정확도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강화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87200" y="4343400"/>
            <a:ext cx="510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AI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모델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고도화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및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자동화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87200" y="7912100"/>
            <a:ext cx="50927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탁송을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넘어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퀵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대리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및</a:t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법인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·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렌터카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·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물류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서비스로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적용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범위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확대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887200" y="7239000"/>
            <a:ext cx="5118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서비스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대상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확장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077200" y="6324600"/>
            <a:ext cx="2120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가능성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58900" y="1346200"/>
            <a:ext cx="7404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939CB8"/>
                </a:solidFill>
                <a:latin typeface="Pretendard Regular"/>
              </a:rPr>
              <a:t>FUTURE SCALABILITY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074900" y="1346200"/>
            <a:ext cx="185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Bold"/>
              </a:rPr>
              <a:t>19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58900" y="1663700"/>
            <a:ext cx="75438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>
                <a:solidFill>
                  <a:srgbClr val="FFFFFF"/>
                </a:solidFill>
                <a:ea typeface="Pretendard SemiBold"/>
              </a:rPr>
              <a:t>향후</a:t>
            </a:r>
            <a:r>
              <a:rPr lang="en-US" sz="75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FFFFFF"/>
                </a:solidFill>
                <a:ea typeface="Pretendard SemiBold"/>
              </a:rPr>
              <a:t>확장</a:t>
            </a:r>
            <a:r>
              <a:rPr lang="en-US" sz="75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FFFFFF"/>
                </a:solidFill>
                <a:ea typeface="Pretendard SemiBold"/>
              </a:rPr>
              <a:t>가능성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6624300" y="1651000"/>
            <a:ext cx="2578100" cy="95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3500" y="3416300"/>
            <a:ext cx="184023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3500" y="812800"/>
            <a:ext cx="18402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46939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9700" y="3416300"/>
            <a:ext cx="1879600" cy="3314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38700" y="3416300"/>
            <a:ext cx="1828800" cy="3314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78800" y="3416300"/>
            <a:ext cx="1879600" cy="3314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813300" y="3860800"/>
            <a:ext cx="1879600" cy="2857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582400" y="3416300"/>
            <a:ext cx="1879600" cy="3314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78800" y="3924300"/>
            <a:ext cx="1879600" cy="2857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582400" y="3924300"/>
            <a:ext cx="1879600" cy="2857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09700" y="3860800"/>
            <a:ext cx="1879600" cy="28575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77900" y="7632700"/>
            <a:ext cx="2971800" cy="2374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탁송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/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대리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AI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매칭프로젝트</a:t>
            </a:r>
          </a:p>
          <a:p>
            <a:pPr algn="l" lvl="0">
              <a:lnSpc>
                <a:spcPct val="14940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탁송운행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수행에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최적의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기사를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연결해줌으로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효율적인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수행을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가능하게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하는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프로그램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개발</a:t>
            </a:r>
          </a:p>
          <a:p>
            <a:pPr algn="l" lvl="0">
              <a:lnSpc>
                <a:spcPct val="14940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신뢰도를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바탕으로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배차매칭을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진행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30700" y="7632700"/>
            <a:ext cx="2971800" cy="196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탁송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과정에서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발생하는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분쟁을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줄이기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위해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탁송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전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/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후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 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차량사진을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비교해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신규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흠집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여부와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심각도를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자동으로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판정하는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프로그램을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제작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08900" y="7632700"/>
            <a:ext cx="2971800" cy="196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대리기사에게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최적의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운행시각과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경로를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추천하는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맞춤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시스템과</a:t>
            </a:r>
          </a:p>
          <a:p>
            <a:pPr algn="l" lvl="0">
              <a:lnSpc>
                <a:spcPct val="14940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고객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리뷰의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키워드를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AI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학습을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통해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감정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분석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하여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분류하는</a:t>
            </a:r>
          </a:p>
          <a:p>
            <a:pPr algn="l" lvl="0">
              <a:lnSpc>
                <a:spcPct val="14940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시스템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개발을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담당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99800" y="7632700"/>
            <a:ext cx="30607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시스템을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통합하고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데이터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베이스를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만들어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웹페이지를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통해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탁송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정보들을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확인하고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매칭할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수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있도록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서버를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Medium"/>
              </a:rPr>
              <a:t>구축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41500" y="6946900"/>
            <a:ext cx="11303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Medium"/>
              </a:rPr>
              <a:t>장성우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257800" y="6946900"/>
            <a:ext cx="11303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Medium"/>
              </a:rPr>
              <a:t>강지수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648700" y="6946900"/>
            <a:ext cx="11303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Medium"/>
              </a:rPr>
              <a:t>강대규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26900" y="6946900"/>
            <a:ext cx="11303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Medium"/>
              </a:rPr>
              <a:t>이상혁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58900" y="1346200"/>
            <a:ext cx="3733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939CB8"/>
                </a:solidFill>
                <a:latin typeface="Pretendard Regular"/>
              </a:rPr>
              <a:t>TEAM MEMBERS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58900" y="1663700"/>
            <a:ext cx="75438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>
                <a:solidFill>
                  <a:srgbClr val="FFFFFF"/>
                </a:solidFill>
                <a:ea typeface="Pretendard SemiBold"/>
              </a:rPr>
              <a:t>팀원</a:t>
            </a:r>
            <a:r>
              <a:rPr lang="en-US" sz="75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FFFFFF"/>
                </a:solidFill>
                <a:ea typeface="Pretendard SemiBold"/>
              </a:rPr>
              <a:t>소개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074900" y="1346200"/>
            <a:ext cx="185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1F375D"/>
                </a:solidFill>
                <a:latin typeface="Pretendard Bold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500" y="3416300"/>
            <a:ext cx="184023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500" y="812800"/>
            <a:ext cx="184023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8293100" cy="1028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84500" y="-952500"/>
            <a:ext cx="2578100" cy="95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315700" y="5130800"/>
            <a:ext cx="104013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637000" y="1651000"/>
            <a:ext cx="2578100" cy="952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58900" y="1346200"/>
            <a:ext cx="7404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939CB8"/>
                </a:solidFill>
                <a:latin typeface="Pretendard Regular"/>
              </a:rPr>
              <a:t>THANK YOU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8900" y="7531100"/>
            <a:ext cx="75819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9000" b="false" i="false" u="none" strike="noStrike">
                <a:solidFill>
                  <a:srgbClr val="FFFFFF"/>
                </a:solidFill>
                <a:ea typeface="Pretendard SemiBold"/>
              </a:rPr>
              <a:t>감사합니다</a:t>
            </a:r>
            <a:r>
              <a:rPr lang="en-US" sz="9000" b="false" i="false" u="none" strike="noStrike">
                <a:solidFill>
                  <a:srgbClr val="FFFFFF"/>
                </a:solidFill>
                <a:latin typeface="Pretendard SemiBold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88400" y="8978900"/>
            <a:ext cx="7416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300" b="true" i="false" u="none" strike="noStrike">
                <a:solidFill>
                  <a:srgbClr val="1F375D"/>
                </a:solidFill>
                <a:latin typeface="Pretendard Regular"/>
              </a:rPr>
              <a:t>TEAM  |  AI</a:t>
            </a:r>
            <a:r>
              <a:rPr lang="ko-KR" sz="2300" b="true" i="false" u="none" strike="noStrike">
                <a:solidFill>
                  <a:srgbClr val="1F375D"/>
                </a:solidFill>
                <a:ea typeface="Pretendard Regular"/>
              </a:rPr>
              <a:t>탁송</a:t>
            </a:r>
            <a:r>
              <a:rPr lang="en-US" sz="2300" b="true" i="false" u="none" strike="noStrike">
                <a:solidFill>
                  <a:srgbClr val="1F375D"/>
                </a:solidFill>
                <a:latin typeface="Pretendard Regular"/>
              </a:rPr>
              <a:t>/</a:t>
            </a:r>
            <a:r>
              <a:rPr lang="ko-KR" sz="2300" b="true" i="false" u="none" strike="noStrike">
                <a:solidFill>
                  <a:srgbClr val="1F375D"/>
                </a:solidFill>
                <a:ea typeface="Pretendard Regular"/>
              </a:rPr>
              <a:t>매칭서비스</a:t>
            </a:r>
            <a:r>
              <a:rPr lang="en-US" sz="2300" b="true" i="false" u="none" strike="noStrike">
                <a:solidFill>
                  <a:srgbClr val="1F375D"/>
                </a:solidFill>
                <a:latin typeface="Pretendard Regular"/>
              </a:rPr>
              <a:t> </a:t>
            </a:r>
            <a:r>
              <a:rPr lang="ko-KR" sz="2300" b="true" i="false" u="none" strike="noStrike">
                <a:solidFill>
                  <a:srgbClr val="1F375D"/>
                </a:solidFill>
                <a:ea typeface="Pretendard Regular"/>
              </a:rPr>
              <a:t>프로젝트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34800" y="9525000"/>
            <a:ext cx="4495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9E9E9E"/>
                </a:solidFill>
                <a:latin typeface="Pretendard Regular"/>
              </a:rPr>
              <a:t>DATE  |  2026. 01. 02 - 2026. 01. 16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074900" y="1346200"/>
            <a:ext cx="185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1F375D"/>
                </a:solidFill>
                <a:latin typeface="Pretendard Bold"/>
              </a:rPr>
              <a:t>20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6611600" y="10223500"/>
            <a:ext cx="2616200" cy="96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3500" y="3416300"/>
            <a:ext cx="184023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624300" y="1651000"/>
            <a:ext cx="2578100" cy="95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3500" y="812800"/>
            <a:ext cx="18402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3500" y="9410700"/>
            <a:ext cx="184277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0" y="0"/>
            <a:ext cx="5041900" cy="10287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58900" y="1346200"/>
            <a:ext cx="3733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939CB8"/>
                </a:solidFill>
                <a:latin typeface="Pretendard Regular"/>
              </a:rPr>
              <a:t>TABLE OF CONTENTS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8900" y="1663700"/>
            <a:ext cx="37719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9000" b="false" i="false" u="none" strike="noStrike">
                <a:solidFill>
                  <a:srgbClr val="FFFFFF"/>
                </a:solidFill>
                <a:ea typeface="Pretendard SemiBold"/>
              </a:rPr>
              <a:t>목차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2" id="12"/>
          <p:cNvSpPr txBox="true"/>
          <p:nvPr/>
        </p:nvSpPr>
        <p:spPr>
          <a:xfrm rot="0">
            <a:off x="9956800" y="8204200"/>
            <a:ext cx="11684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3800" b="false" i="false" u="none" strike="noStrike">
                <a:solidFill>
                  <a:srgbClr val="1F375D"/>
                </a:solidFill>
                <a:latin typeface="Pretendard Bold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94300" y="7188200"/>
            <a:ext cx="49022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데이터</a:t>
            </a:r>
            <a:r>
              <a:rPr lang="en-US" sz="36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구성</a:t>
            </a:r>
            <a:r>
              <a:rPr lang="en-US" sz="36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및</a:t>
            </a:r>
            <a:r>
              <a:rPr lang="en-US" sz="36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활용</a:t>
            </a:r>
            <a:r>
              <a:rPr lang="en-US" sz="36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방안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94300" y="8204200"/>
            <a:ext cx="49022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핵심</a:t>
            </a:r>
            <a:r>
              <a:rPr lang="en-US" sz="3600" b="false" i="false" u="none" strike="noStrike">
                <a:solidFill>
                  <a:srgbClr val="595959"/>
                </a:solidFill>
                <a:latin typeface="Pretendard Medium"/>
              </a:rPr>
              <a:t> AI </a:t>
            </a: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모듈</a:t>
            </a:r>
            <a:r>
              <a:rPr lang="en-US" sz="36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설계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94300" y="6172200"/>
            <a:ext cx="49022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서비스</a:t>
            </a:r>
            <a:r>
              <a:rPr lang="en-US" sz="36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구조</a:t>
            </a:r>
            <a:r>
              <a:rPr lang="en-US" sz="36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설계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94300" y="5143500"/>
            <a:ext cx="49022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문제</a:t>
            </a:r>
            <a:r>
              <a:rPr lang="en-US" sz="36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정의</a:t>
            </a:r>
            <a:r>
              <a:rPr lang="en-US" sz="36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및</a:t>
            </a:r>
            <a:r>
              <a:rPr lang="en-US" sz="36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접근</a:t>
            </a:r>
            <a:r>
              <a:rPr lang="en-US" sz="36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방식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94300" y="4127500"/>
            <a:ext cx="49022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프로젝트</a:t>
            </a:r>
            <a:r>
              <a:rPr lang="en-US" sz="36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소개</a:t>
            </a:r>
            <a:r>
              <a:rPr lang="en-US" sz="36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및</a:t>
            </a:r>
            <a:r>
              <a:rPr lang="en-US" sz="36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개요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56800" y="7188200"/>
            <a:ext cx="11684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3800" b="false" i="false" u="none" strike="noStrike">
                <a:solidFill>
                  <a:srgbClr val="1F375D"/>
                </a:solidFill>
                <a:latin typeface="Pretendard Bold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56800" y="6172200"/>
            <a:ext cx="11684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3800" b="false" i="false" u="none" strike="noStrike">
                <a:solidFill>
                  <a:srgbClr val="1F375D"/>
                </a:solidFill>
                <a:latin typeface="Pretendard Bold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56800" y="4127500"/>
            <a:ext cx="11684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3800" b="false" i="false" u="none" strike="noStrike">
                <a:solidFill>
                  <a:srgbClr val="1F375D"/>
                </a:solidFill>
                <a:latin typeface="Pretendard Bold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56800" y="5130800"/>
            <a:ext cx="11684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3800" b="false" i="false" u="none" strike="noStrike">
                <a:solidFill>
                  <a:srgbClr val="1F375D"/>
                </a:solidFill>
                <a:latin typeface="Pretendard Bold"/>
              </a:rPr>
              <a:t>02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3" id="23"/>
          <p:cNvSpPr txBox="true"/>
          <p:nvPr/>
        </p:nvSpPr>
        <p:spPr>
          <a:xfrm rot="0">
            <a:off x="11099800" y="7696200"/>
            <a:ext cx="49022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향후</a:t>
            </a:r>
            <a:r>
              <a:rPr lang="en-US" sz="36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확장</a:t>
            </a:r>
            <a:r>
              <a:rPr lang="en-US" sz="36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가능성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862300" y="7696200"/>
            <a:ext cx="11684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3800" b="false" i="false" u="none" strike="noStrike">
                <a:solidFill>
                  <a:srgbClr val="1F375D"/>
                </a:solidFill>
                <a:latin typeface="Pretendard Bold"/>
              </a:rPr>
              <a:t>09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6" id="26"/>
          <p:cNvSpPr txBox="true"/>
          <p:nvPr/>
        </p:nvSpPr>
        <p:spPr>
          <a:xfrm rot="0">
            <a:off x="11099800" y="6642100"/>
            <a:ext cx="49022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프로젝트</a:t>
            </a:r>
            <a:r>
              <a:rPr lang="en-US" sz="36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한계</a:t>
            </a:r>
            <a:r>
              <a:rPr lang="en-US" sz="36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및</a:t>
            </a:r>
            <a:r>
              <a:rPr lang="en-US" sz="36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개선방향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862300" y="6642100"/>
            <a:ext cx="11684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3800" b="false" i="false" u="none" strike="noStrike">
                <a:solidFill>
                  <a:srgbClr val="1F375D"/>
                </a:solidFill>
                <a:latin typeface="Pretendard Bold"/>
              </a:rPr>
              <a:t>08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9" id="29"/>
          <p:cNvSpPr txBox="true"/>
          <p:nvPr/>
        </p:nvSpPr>
        <p:spPr>
          <a:xfrm rot="0">
            <a:off x="11125200" y="4546600"/>
            <a:ext cx="49022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en-US" sz="3600" b="false" i="false" u="none" strike="noStrike">
                <a:solidFill>
                  <a:srgbClr val="595959"/>
                </a:solidFill>
                <a:latin typeface="Pretendard Medium"/>
              </a:rPr>
              <a:t>AI </a:t>
            </a: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모델</a:t>
            </a:r>
            <a:r>
              <a:rPr lang="en-US" sz="36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개발</a:t>
            </a:r>
            <a:r>
              <a:rPr lang="en-US" sz="36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및</a:t>
            </a:r>
            <a:r>
              <a:rPr lang="en-US" sz="36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기능</a:t>
            </a:r>
            <a:r>
              <a:rPr lang="en-US" sz="36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검증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887700" y="4546600"/>
            <a:ext cx="11684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3800" b="false" i="false" u="none" strike="noStrike">
                <a:solidFill>
                  <a:srgbClr val="1F375D"/>
                </a:solidFill>
                <a:latin typeface="Pretendard Bold"/>
              </a:rPr>
              <a:t>06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2" id="32"/>
          <p:cNvSpPr txBox="true"/>
          <p:nvPr/>
        </p:nvSpPr>
        <p:spPr>
          <a:xfrm rot="0">
            <a:off x="11099800" y="5613400"/>
            <a:ext cx="49022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통합</a:t>
            </a:r>
            <a:r>
              <a:rPr lang="en-US" sz="36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적용</a:t>
            </a:r>
            <a:r>
              <a:rPr lang="en-US" sz="36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595959"/>
                </a:solidFill>
                <a:ea typeface="Pretendard Medium"/>
              </a:rPr>
              <a:t>시나리오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862300" y="5600700"/>
            <a:ext cx="11684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3800" b="false" i="false" u="none" strike="noStrike">
                <a:solidFill>
                  <a:srgbClr val="1F375D"/>
                </a:solidFill>
                <a:latin typeface="Pretendard Bold"/>
              </a:rPr>
              <a:t>07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074900" y="1346200"/>
            <a:ext cx="185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1F375D"/>
                </a:solidFill>
                <a:latin typeface="Pretendard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7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6611600" y="-952500"/>
            <a:ext cx="2616200" cy="96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2700" y="4800600"/>
            <a:ext cx="18313400" cy="5486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3500" y="825500"/>
            <a:ext cx="183896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3500" y="9410700"/>
            <a:ext cx="184277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3500" y="3416300"/>
            <a:ext cx="18402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0" y="0"/>
            <a:ext cx="5778500" cy="1028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825500"/>
            <a:ext cx="16624300" cy="8610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12800" y="825500"/>
            <a:ext cx="11861800" cy="8610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12800" y="825500"/>
            <a:ext cx="6172200" cy="85852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58900" y="1346200"/>
            <a:ext cx="7404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939CB8"/>
                </a:solidFill>
                <a:latin typeface="Pretendard Regular"/>
              </a:rPr>
              <a:t>PROJECT INTRODUCE &amp; OVERVIEW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8900" y="1663700"/>
            <a:ext cx="85090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프로젝트</a:t>
            </a: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소개</a:t>
            </a: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및</a:t>
            </a: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개요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074900" y="1346200"/>
            <a:ext cx="185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1F375D"/>
                </a:solidFill>
                <a:latin typeface="Pretendard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8900" y="4940300"/>
            <a:ext cx="8623300" cy="374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대리점으로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부터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지정된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배차와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대리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기사의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거리를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검색하고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기사의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종합적인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신뢰도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점수를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구하고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높은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순으로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자동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매칭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탁송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전후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사진을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비교하여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사고를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비교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분석하여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단계별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점수를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부여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탁송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전후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고객의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만족도에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따라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점수를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부여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탁송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운행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구간의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기상상태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최적의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운행노선과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특이사항을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자동으로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수집하여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수행기사에게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전달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웹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서비스를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통한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배차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기사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정보와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운행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경로를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Regular"/>
              </a:rPr>
              <a:t>검색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42500" y="4800600"/>
            <a:ext cx="7073900" cy="387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1F375D"/>
                </a:solidFill>
                <a:ea typeface="Pretendard Medium"/>
              </a:rPr>
              <a:t>주요</a:t>
            </a:r>
            <a:r>
              <a:rPr lang="en-US" sz="3200" b="false" i="false" u="none" strike="noStrike">
                <a:solidFill>
                  <a:srgbClr val="1F375D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1F375D"/>
                </a:solidFill>
                <a:ea typeface="Pretendard Medium"/>
              </a:rPr>
              <a:t>기능</a:t>
            </a:r>
          </a:p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탁송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기사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신뢰도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기반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매칭</a:t>
            </a:r>
          </a:p>
          <a:p>
            <a:pPr algn="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  <a:p>
            <a:pPr algn="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탁송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중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차량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품질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관리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자동화</a:t>
            </a:r>
          </a:p>
          <a:p>
            <a:pPr algn="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  <a:p>
            <a:pPr algn="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고객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만족도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신뢰도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점수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가산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·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감산</a:t>
            </a:r>
          </a:p>
          <a:p>
            <a:pPr algn="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  <a:p>
            <a:pPr algn="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최적의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운행시각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·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경로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추천</a:t>
            </a:r>
          </a:p>
          <a:p>
            <a:pPr algn="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  <a:p>
            <a:pPr algn="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웹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서비스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플랫폼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구축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8900" y="3060700"/>
            <a:ext cx="12712700" cy="92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600" b="true" i="false" u="none" strike="noStrike">
                <a:solidFill>
                  <a:srgbClr val="64729C"/>
                </a:solidFill>
                <a:ea typeface="Pretendard Regular"/>
              </a:rPr>
              <a:t>탁송차량과</a:t>
            </a:r>
            <a:r>
              <a:rPr lang="en-US" sz="2600" b="true" i="false" u="none" strike="noStrike">
                <a:solidFill>
                  <a:srgbClr val="64729C"/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64729C"/>
                </a:solidFill>
                <a:ea typeface="Pretendard Regular"/>
              </a:rPr>
              <a:t>대리</a:t>
            </a:r>
            <a:r>
              <a:rPr lang="en-US" sz="2600" b="true" i="false" u="none" strike="noStrike">
                <a:solidFill>
                  <a:srgbClr val="64729C"/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64729C"/>
                </a:solidFill>
                <a:ea typeface="Pretendard Regular"/>
              </a:rPr>
              <a:t>기사를</a:t>
            </a:r>
            <a:r>
              <a:rPr lang="en-US" sz="2600" b="true" i="false" u="none" strike="noStrike">
                <a:solidFill>
                  <a:srgbClr val="64729C"/>
                </a:solidFill>
                <a:latin typeface="Pretendard Regular"/>
              </a:rPr>
              <a:t> AI </a:t>
            </a:r>
            <a:r>
              <a:rPr lang="ko-KR" sz="2600" b="true" i="false" u="none" strike="noStrike">
                <a:solidFill>
                  <a:srgbClr val="64729C"/>
                </a:solidFill>
                <a:ea typeface="Pretendard Regular"/>
              </a:rPr>
              <a:t>기술로</a:t>
            </a:r>
            <a:r>
              <a:rPr lang="en-US" sz="2600" b="true" i="false" u="none" strike="noStrike">
                <a:solidFill>
                  <a:srgbClr val="64729C"/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64729C"/>
                </a:solidFill>
                <a:ea typeface="Pretendard Regular"/>
              </a:rPr>
              <a:t>매칭시켜서</a:t>
            </a:r>
            <a:r>
              <a:rPr lang="en-US" sz="2600" b="true" i="false" u="none" strike="noStrike">
                <a:solidFill>
                  <a:srgbClr val="64729C"/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64729C"/>
                </a:solidFill>
                <a:ea typeface="Pretendard Regular"/>
              </a:rPr>
              <a:t>더</a:t>
            </a:r>
            <a:r>
              <a:rPr lang="en-US" sz="2600" b="true" i="false" u="none" strike="noStrike">
                <a:solidFill>
                  <a:srgbClr val="64729C"/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64729C"/>
                </a:solidFill>
                <a:ea typeface="Pretendard Regular"/>
              </a:rPr>
              <a:t>효율적</a:t>
            </a:r>
            <a:r>
              <a:rPr lang="en-US" sz="2600" b="true" i="false" u="none" strike="noStrike">
                <a:solidFill>
                  <a:srgbClr val="64729C"/>
                </a:solidFill>
                <a:latin typeface="Pretendard Regular"/>
              </a:rPr>
              <a:t> · </a:t>
            </a:r>
            <a:r>
              <a:rPr lang="ko-KR" sz="2600" b="true" i="false" u="none" strike="noStrike">
                <a:solidFill>
                  <a:srgbClr val="64729C"/>
                </a:solidFill>
                <a:ea typeface="Pretendard Regular"/>
              </a:rPr>
              <a:t>수익이</a:t>
            </a:r>
            <a:r>
              <a:rPr lang="en-US" sz="2600" b="true" i="false" u="none" strike="noStrike">
                <a:solidFill>
                  <a:srgbClr val="64729C"/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64729C"/>
                </a:solidFill>
                <a:ea typeface="Pretendard Regular"/>
              </a:rPr>
              <a:t>증대되는</a:t>
            </a:r>
          </a:p>
          <a:p>
            <a:pPr algn="l" lvl="0">
              <a:lnSpc>
                <a:spcPct val="116199"/>
              </a:lnSpc>
            </a:pPr>
            <a:r>
              <a:rPr lang="ko-KR" sz="2600" b="true" i="false" u="none" strike="noStrike">
                <a:solidFill>
                  <a:srgbClr val="64729C"/>
                </a:solidFill>
                <a:ea typeface="Pretendard Regular"/>
              </a:rPr>
              <a:t>서비스를</a:t>
            </a:r>
            <a:r>
              <a:rPr lang="en-US" sz="2600" b="true" i="false" u="none" strike="noStrike">
                <a:solidFill>
                  <a:srgbClr val="64729C"/>
                </a:solidFill>
                <a:latin typeface="Pretendard Regular"/>
              </a:rPr>
              <a:t> </a:t>
            </a:r>
            <a:r>
              <a:rPr lang="ko-KR" sz="2600" b="true" i="false" u="none" strike="noStrike">
                <a:solidFill>
                  <a:srgbClr val="64729C"/>
                </a:solidFill>
                <a:ea typeface="Pretendard Regular"/>
              </a:rPr>
              <a:t>제공하는</a:t>
            </a:r>
            <a:r>
              <a:rPr lang="en-US" sz="2600" b="true" i="false" u="none" strike="noStrike">
                <a:solidFill>
                  <a:srgbClr val="64729C"/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64729C"/>
                </a:solidFill>
                <a:ea typeface="Pretendard Regular"/>
              </a:rPr>
              <a:t>프로그램을</a:t>
            </a:r>
            <a:r>
              <a:rPr lang="en-US" sz="2600" b="true" i="false" u="none" strike="noStrike">
                <a:solidFill>
                  <a:srgbClr val="64729C"/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64729C"/>
                </a:solidFill>
                <a:ea typeface="Pretendard Regular"/>
              </a:rPr>
              <a:t>개발하는</a:t>
            </a:r>
            <a:r>
              <a:rPr lang="en-US" sz="2600" b="true" i="false" u="none" strike="noStrike">
                <a:solidFill>
                  <a:srgbClr val="64729C"/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64729C"/>
                </a:solidFill>
                <a:ea typeface="Pretendard Regular"/>
              </a:rPr>
              <a:t>프로젝트</a:t>
            </a:r>
            <a:r>
              <a:rPr lang="en-US" sz="2600" b="true" i="false" u="none" strike="noStrike">
                <a:solidFill>
                  <a:srgbClr val="64729C"/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64729C"/>
                </a:solidFill>
                <a:ea typeface="Pretendard Regular"/>
              </a:rPr>
              <a:t>입니다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7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90500" y="6654800"/>
            <a:ext cx="33655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58900" y="4470400"/>
            <a:ext cx="1003300" cy="1003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58900" y="5600700"/>
            <a:ext cx="1003300" cy="1003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58900" y="6743700"/>
            <a:ext cx="1003300" cy="1003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58900" y="7874000"/>
            <a:ext cx="1003300" cy="100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00200" y="4673600"/>
            <a:ext cx="520700" cy="60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2100" y="8026400"/>
            <a:ext cx="6223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0" y="0"/>
            <a:ext cx="18288000" cy="508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6637000" y="-1270000"/>
            <a:ext cx="2578100" cy="95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63500" y="469900"/>
            <a:ext cx="184023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47800" y="5702300"/>
            <a:ext cx="812800" cy="812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0" y="7035800"/>
            <a:ext cx="673100" cy="419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299200" y="4813300"/>
            <a:ext cx="110363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기사와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화물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매칭이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전화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·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문자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등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수작업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중심으로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이루어지고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있음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94200" y="4699000"/>
            <a:ext cx="2235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현황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99200" y="5943600"/>
            <a:ext cx="110363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배차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지연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경로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비효율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수익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불투명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등으로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기사와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고객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모두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불편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94200" y="5829300"/>
            <a:ext cx="2286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문제점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299200" y="7073900"/>
            <a:ext cx="110363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배송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지연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비용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증가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고객과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기사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불만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발생과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만족도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저하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394200" y="6959600"/>
            <a:ext cx="2235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영향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99200" y="8204200"/>
            <a:ext cx="110363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효율적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배차와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실시간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정보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제공으로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시간과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비용을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절감할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필요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있음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086100" y="8089900"/>
            <a:ext cx="1193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D2D6E3"/>
                </a:solidFill>
                <a:latin typeface="Pretendard SemiBold"/>
              </a:rPr>
              <a:t>04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58900" y="3695700"/>
            <a:ext cx="15633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D2D6E3"/>
                </a:solidFill>
                <a:ea typeface="Pretendard SemiBold"/>
              </a:rPr>
              <a:t>기존</a:t>
            </a:r>
            <a:r>
              <a:rPr lang="en-US" sz="3000" b="false" i="false" u="none" strike="noStrike">
                <a:solidFill>
                  <a:srgbClr val="D2D6E3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D2D6E3"/>
                </a:solidFill>
                <a:ea typeface="Pretendard SemiBold"/>
              </a:rPr>
              <a:t>탁송</a:t>
            </a:r>
            <a:r>
              <a:rPr lang="en-US" sz="3000" b="false" i="false" u="none" strike="noStrike">
                <a:solidFill>
                  <a:srgbClr val="D2D6E3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D2D6E3"/>
                </a:solidFill>
                <a:ea typeface="Pretendard SemiBold"/>
              </a:rPr>
              <a:t>매칭</a:t>
            </a:r>
            <a:r>
              <a:rPr lang="en-US" sz="3000" b="false" i="false" u="none" strike="noStrike">
                <a:solidFill>
                  <a:srgbClr val="D2D6E3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D2D6E3"/>
                </a:solidFill>
                <a:ea typeface="Pretendard SemiBold"/>
              </a:rPr>
              <a:t>과정에서</a:t>
            </a:r>
            <a:r>
              <a:rPr lang="en-US" sz="3000" b="false" i="false" u="none" strike="noStrike">
                <a:solidFill>
                  <a:srgbClr val="D2D6E3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D2D6E3"/>
                </a:solidFill>
                <a:ea typeface="Pretendard SemiBold"/>
              </a:rPr>
              <a:t>발생하는</a:t>
            </a:r>
            <a:r>
              <a:rPr lang="en-US" sz="3000" b="false" i="false" u="none" strike="noStrike">
                <a:solidFill>
                  <a:srgbClr val="D2D6E3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D2D6E3"/>
                </a:solidFill>
                <a:ea typeface="Pretendard SemiBold"/>
              </a:rPr>
              <a:t>문제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086100" y="6959600"/>
            <a:ext cx="1193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D2D6E3"/>
                </a:solidFill>
                <a:latin typeface="Pretendard SemiBold"/>
              </a:rPr>
              <a:t>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086100" y="5829300"/>
            <a:ext cx="1193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D2D6E3"/>
                </a:solidFill>
                <a:latin typeface="Pretendard SemiBold"/>
              </a:rPr>
              <a:t>02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086100" y="4699000"/>
            <a:ext cx="1193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D2D6E3"/>
                </a:solidFill>
                <a:latin typeface="Pretendard SemiBold"/>
              </a:rPr>
              <a:t>01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394200" y="8089900"/>
            <a:ext cx="1612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필요성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58900" y="1346200"/>
            <a:ext cx="7404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939CB8"/>
                </a:solidFill>
                <a:latin typeface="Pretendard Regular"/>
              </a:rPr>
              <a:t>PROBLEM DEFINITION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074900" y="1346200"/>
            <a:ext cx="185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Bold"/>
              </a:rPr>
              <a:t>05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58900" y="1574800"/>
            <a:ext cx="75438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>
                <a:solidFill>
                  <a:srgbClr val="FFFFFF"/>
                </a:solidFill>
                <a:ea typeface="Pretendard SemiBold"/>
              </a:rPr>
              <a:t>문제</a:t>
            </a:r>
            <a:r>
              <a:rPr lang="en-US" sz="75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FFFFFF"/>
                </a:solidFill>
                <a:ea typeface="Pretendard SemiBold"/>
              </a:rPr>
              <a:t>정의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495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637000" y="-1270000"/>
            <a:ext cx="2578100" cy="95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58900" y="6184900"/>
            <a:ext cx="495300" cy="495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0800" y="5600700"/>
            <a:ext cx="3606800" cy="177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58900" y="7924800"/>
            <a:ext cx="36322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수작업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중심의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배차를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AI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기반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자동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매칭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방식으로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전환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8900" y="7251700"/>
            <a:ext cx="3810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전략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 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194300" y="6172200"/>
            <a:ext cx="5080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57800" y="5600700"/>
            <a:ext cx="3606800" cy="177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194300" y="7924800"/>
            <a:ext cx="33782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위치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데이터와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AI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분석을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활용한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최적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매칭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알고리즘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적용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94300" y="7251700"/>
            <a:ext cx="3810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핵심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기술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47200" y="6184900"/>
            <a:ext cx="419100" cy="495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194800" y="5600700"/>
            <a:ext cx="3606800" cy="1778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347200" y="7924800"/>
            <a:ext cx="37846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화물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등록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→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기사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추천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→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자동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배차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→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실시간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알림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47200" y="7251700"/>
            <a:ext cx="3810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프로세스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182600" y="6184900"/>
            <a:ext cx="571500" cy="495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131800" y="5600700"/>
            <a:ext cx="3606800" cy="177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-63500" y="9436100"/>
            <a:ext cx="18402300" cy="25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3182600" y="7924800"/>
            <a:ext cx="37846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배차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시간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단축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기사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수익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향상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고객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만족도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개선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82600" y="7251700"/>
            <a:ext cx="3810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기대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효과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8900" y="1346200"/>
            <a:ext cx="7404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939CB8"/>
                </a:solidFill>
                <a:latin typeface="Pretendard Regular"/>
              </a:rPr>
              <a:t>APPROACH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074900" y="1346200"/>
            <a:ext cx="185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1F375D"/>
                </a:solidFill>
                <a:latin typeface="Pretendard Bold"/>
              </a:rPr>
              <a:t>06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58900" y="1663700"/>
            <a:ext cx="75438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접근</a:t>
            </a: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방식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8900" y="3695700"/>
            <a:ext cx="15633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AI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와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데이터를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기반으로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탁송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매칭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과정을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자동화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62800" y="0"/>
            <a:ext cx="111252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78300" y="1397000"/>
            <a:ext cx="3937000" cy="7480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31200" y="1397000"/>
            <a:ext cx="3937000" cy="7480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96800" y="1397000"/>
            <a:ext cx="3937000" cy="7480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3500" y="9436100"/>
            <a:ext cx="18402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521200" y="1955800"/>
            <a:ext cx="1765300" cy="1765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99500" y="2146300"/>
            <a:ext cx="1765300" cy="157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76200" y="2032000"/>
            <a:ext cx="1524000" cy="1689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508500" y="6134100"/>
            <a:ext cx="3327400" cy="187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기사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위치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화물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정보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예약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시간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등의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데이터를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실시간으로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수집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사용자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입력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시스템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로그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데이터를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기반으로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매칭에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필요한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핵심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정보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확보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08500" y="4216400"/>
            <a:ext cx="33528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true" i="false" u="none" strike="noStrike">
                <a:solidFill>
                  <a:srgbClr val="1F375D"/>
                </a:solidFill>
                <a:ea typeface="Pretendard SemiBold"/>
              </a:rPr>
              <a:t>데이터</a:t>
            </a:r>
            <a:r>
              <a:rPr lang="en-US" sz="3200" b="tru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200" b="true" i="false" u="none" strike="noStrike">
                <a:solidFill>
                  <a:srgbClr val="1F375D"/>
                </a:solidFill>
                <a:ea typeface="Pretendard SemiBold"/>
              </a:rPr>
              <a:t>수집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99500" y="6134100"/>
            <a:ext cx="33020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수집된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데이터를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바탕으로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AI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기반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매칭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알고리즘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수행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거리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시간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수익성을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고려하여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기사와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화물의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최적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조합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도출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74100" y="4216400"/>
            <a:ext cx="33528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true" i="false" u="none" strike="noStrike">
                <a:solidFill>
                  <a:srgbClr val="1F375D"/>
                </a:solidFill>
                <a:ea typeface="Pretendard SemiBold"/>
              </a:rPr>
              <a:t>매칭</a:t>
            </a:r>
            <a:r>
              <a:rPr lang="en-US" sz="3200" b="tru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200" b="true" i="false" u="none" strike="noStrike">
                <a:solidFill>
                  <a:srgbClr val="1F375D"/>
                </a:solidFill>
                <a:ea typeface="Pretendard SemiBold"/>
              </a:rPr>
              <a:t>알고리즘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27000" y="6134100"/>
            <a:ext cx="33274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매칭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결과를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기사에게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실시간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알림으로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전달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자동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배차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상태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업데이트를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통해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원활한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탁송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진행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지원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27000" y="4216400"/>
            <a:ext cx="33528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true" i="false" u="none" strike="noStrike">
                <a:solidFill>
                  <a:srgbClr val="1F375D"/>
                </a:solidFill>
                <a:ea typeface="Pretendard SemiBold"/>
              </a:rPr>
              <a:t>알림</a:t>
            </a:r>
            <a:r>
              <a:rPr lang="en-US" sz="3200" b="tru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200" b="true" i="false" u="none" strike="noStrike">
                <a:solidFill>
                  <a:srgbClr val="1F375D"/>
                </a:solidFill>
                <a:ea typeface="Pretendard SemiBold"/>
              </a:rPr>
              <a:t>및</a:t>
            </a:r>
            <a:r>
              <a:rPr lang="en-US" sz="3200" b="tru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200" b="true" i="false" u="none" strike="noStrike">
                <a:solidFill>
                  <a:srgbClr val="1F375D"/>
                </a:solidFill>
                <a:ea typeface="Pretendard SemiBold"/>
              </a:rPr>
              <a:t>배차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08500" y="4914900"/>
            <a:ext cx="3340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BDC3D8"/>
                </a:solidFill>
                <a:ea typeface="Pretendard SemiBold"/>
              </a:rPr>
              <a:t>기사위치</a:t>
            </a:r>
            <a:r>
              <a:rPr lang="en-US" sz="2500" b="false" i="false" u="none" strike="noStrike">
                <a:solidFill>
                  <a:srgbClr val="BDC3D8"/>
                </a:solidFill>
                <a:latin typeface="Pretendard SemiBold"/>
              </a:rPr>
              <a:t> </a:t>
            </a:r>
            <a:r>
              <a:rPr lang="ko-KR" sz="2500" b="false" i="false" u="none" strike="noStrike">
                <a:solidFill>
                  <a:srgbClr val="BDC3D8"/>
                </a:solidFill>
                <a:ea typeface="Pretendard SemiBold"/>
              </a:rPr>
              <a:t>화물정보</a:t>
            </a:r>
            <a:r>
              <a:rPr lang="en-US" sz="2500" b="false" i="false" u="none" strike="noStrike">
                <a:solidFill>
                  <a:srgbClr val="BDC3D8"/>
                </a:solidFill>
                <a:latin typeface="Pretendard SemiBold"/>
              </a:rPr>
              <a:t> </a:t>
            </a:r>
            <a:r>
              <a:rPr lang="ko-KR" sz="2500" b="false" i="false" u="none" strike="noStrike">
                <a:solidFill>
                  <a:srgbClr val="BDC3D8"/>
                </a:solidFill>
                <a:ea typeface="Pretendard SemiBold"/>
              </a:rPr>
              <a:t>등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74100" y="4914900"/>
            <a:ext cx="3340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BDC3D8"/>
                </a:solidFill>
                <a:latin typeface="Pretendard SemiBold"/>
              </a:rPr>
              <a:t>AI </a:t>
            </a:r>
            <a:r>
              <a:rPr lang="ko-KR" sz="2500" b="false" i="false" u="none" strike="noStrike">
                <a:solidFill>
                  <a:srgbClr val="BDC3D8"/>
                </a:solidFill>
                <a:ea typeface="Pretendard SemiBold"/>
              </a:rPr>
              <a:t>기반</a:t>
            </a:r>
            <a:r>
              <a:rPr lang="en-US" sz="2500" b="false" i="false" u="none" strike="noStrike">
                <a:solidFill>
                  <a:srgbClr val="BDC3D8"/>
                </a:solidFill>
                <a:latin typeface="Pretendard SemiBold"/>
              </a:rPr>
              <a:t> </a:t>
            </a:r>
            <a:r>
              <a:rPr lang="ko-KR" sz="2500" b="false" i="false" u="none" strike="noStrike">
                <a:solidFill>
                  <a:srgbClr val="BDC3D8"/>
                </a:solidFill>
                <a:ea typeface="Pretendard SemiBold"/>
              </a:rPr>
              <a:t>최적</a:t>
            </a:r>
            <a:r>
              <a:rPr lang="en-US" sz="2500" b="false" i="false" u="none" strike="noStrike">
                <a:solidFill>
                  <a:srgbClr val="BDC3D8"/>
                </a:solidFill>
                <a:latin typeface="Pretendard SemiBold"/>
              </a:rPr>
              <a:t> </a:t>
            </a:r>
            <a:r>
              <a:rPr lang="ko-KR" sz="2500" b="false" i="false" u="none" strike="noStrike">
                <a:solidFill>
                  <a:srgbClr val="BDC3D8"/>
                </a:solidFill>
                <a:ea typeface="Pretendard SemiBold"/>
              </a:rPr>
              <a:t>매칭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27000" y="4914900"/>
            <a:ext cx="3340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BDC3D8"/>
                </a:solidFill>
                <a:ea typeface="Pretendard SemiBold"/>
              </a:rPr>
              <a:t>실시간</a:t>
            </a:r>
            <a:r>
              <a:rPr lang="en-US" sz="2500" b="false" i="false" u="none" strike="noStrike">
                <a:solidFill>
                  <a:srgbClr val="BDC3D8"/>
                </a:solidFill>
                <a:latin typeface="Pretendard SemiBold"/>
              </a:rPr>
              <a:t> </a:t>
            </a:r>
            <a:r>
              <a:rPr lang="ko-KR" sz="2500" b="false" i="false" u="none" strike="noStrike">
                <a:solidFill>
                  <a:srgbClr val="BDC3D8"/>
                </a:solidFill>
                <a:ea typeface="Pretendard SemiBold"/>
              </a:rPr>
              <a:t>자동</a:t>
            </a:r>
            <a:r>
              <a:rPr lang="en-US" sz="2500" b="false" i="false" u="none" strike="noStrike">
                <a:solidFill>
                  <a:srgbClr val="BDC3D8"/>
                </a:solidFill>
                <a:latin typeface="Pretendard SemiBold"/>
              </a:rPr>
              <a:t> </a:t>
            </a:r>
            <a:r>
              <a:rPr lang="ko-KR" sz="2500" b="false" i="false" u="none" strike="noStrike">
                <a:solidFill>
                  <a:srgbClr val="BDC3D8"/>
                </a:solidFill>
                <a:ea typeface="Pretendard SemiBold"/>
              </a:rPr>
              <a:t>알림</a:t>
            </a:r>
            <a:r>
              <a:rPr lang="en-US" sz="2500" b="false" i="false" u="none" strike="noStrike">
                <a:solidFill>
                  <a:srgbClr val="BDC3D8"/>
                </a:solidFill>
                <a:latin typeface="Pretendard SemiBold"/>
              </a:rPr>
              <a:t> </a:t>
            </a:r>
            <a:r>
              <a:rPr lang="ko-KR" sz="2500" b="false" i="false" u="none" strike="noStrike">
                <a:solidFill>
                  <a:srgbClr val="BDC3D8"/>
                </a:solidFill>
                <a:ea typeface="Pretendard SemiBold"/>
              </a:rPr>
              <a:t>및</a:t>
            </a:r>
            <a:r>
              <a:rPr lang="en-US" sz="2500" b="false" i="false" u="none" strike="noStrike">
                <a:solidFill>
                  <a:srgbClr val="BDC3D8"/>
                </a:solidFill>
                <a:latin typeface="Pretendard SemiBold"/>
              </a:rPr>
              <a:t> </a:t>
            </a:r>
            <a:r>
              <a:rPr lang="ko-KR" sz="2500" b="false" i="false" u="none" strike="noStrike">
                <a:solidFill>
                  <a:srgbClr val="BDC3D8"/>
                </a:solidFill>
                <a:ea typeface="Pretendard SemiBold"/>
              </a:rPr>
              <a:t>배차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58900" y="1346200"/>
            <a:ext cx="7404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939CB8"/>
                </a:solidFill>
                <a:latin typeface="Pretendard Regular"/>
              </a:rPr>
              <a:t>SERVICE ARCHITECTURE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8900" y="1765300"/>
            <a:ext cx="3009900" cy="361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서비스</a:t>
            </a:r>
          </a:p>
          <a:p>
            <a:pPr algn="l" lvl="0">
              <a:lnSpc>
                <a:spcPct val="99600"/>
              </a:lnSpc>
            </a:pP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구조</a:t>
            </a:r>
          </a:p>
          <a:p>
            <a:pPr algn="l" lvl="0">
              <a:lnSpc>
                <a:spcPct val="99600"/>
              </a:lnSpc>
            </a:pP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설계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074900" y="1346200"/>
            <a:ext cx="185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Bold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624300" y="10261600"/>
            <a:ext cx="2578100" cy="95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495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6637000" y="-1270000"/>
            <a:ext cx="2578100" cy="95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50000" y="6083300"/>
            <a:ext cx="5575300" cy="279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556500" y="5549900"/>
            <a:ext cx="1270000" cy="1270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474200" y="5549900"/>
            <a:ext cx="1270000" cy="1270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108700" y="6756400"/>
            <a:ext cx="1270000" cy="1270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922000" y="6756400"/>
            <a:ext cx="1270000" cy="1270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63500" y="9436100"/>
            <a:ext cx="18402300" cy="25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502900" y="4457700"/>
            <a:ext cx="4762500" cy="127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탁송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전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·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후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차량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외관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이미지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흠집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파손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여부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체크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결과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파손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위치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정도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기록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차량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상태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이력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관리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90200" y="3695700"/>
            <a:ext cx="4787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차량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파손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상태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데이터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22600" y="4457700"/>
            <a:ext cx="47625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출발지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/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도착지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차량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종류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특이사항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예약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시간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탁송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금액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09900" y="3695700"/>
            <a:ext cx="4787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차량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데이터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12100" y="7962900"/>
            <a:ext cx="2451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939CB8"/>
                </a:solidFill>
                <a:latin typeface="Pretendard SemiBold"/>
              </a:rPr>
              <a:t>STRUCTURE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99400" y="7442200"/>
            <a:ext cx="2476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데이터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구성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83300" y="7200900"/>
            <a:ext cx="1320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기사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정보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31100" y="5994400"/>
            <a:ext cx="1320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차량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정보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48800" y="5994400"/>
            <a:ext cx="1320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파손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상태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896600" y="7175500"/>
            <a:ext cx="1320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매칭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이력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46200" y="8013700"/>
            <a:ext cx="4038600" cy="127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기사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위치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정보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(GPS)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차량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유형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운행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가능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조건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운행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이력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배차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성공률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수락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/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거절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기록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33500" y="7277100"/>
            <a:ext cx="4064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기사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데이터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966700" y="8013700"/>
            <a:ext cx="40386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배차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결과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소요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시간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기사별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운송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이력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고객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평가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피드백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903200" y="7277100"/>
            <a:ext cx="4064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매칭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이력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데이터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58900" y="1320800"/>
            <a:ext cx="408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939CB8"/>
                </a:solidFill>
                <a:latin typeface="Pretendard Regular"/>
              </a:rPr>
              <a:t>DATA STRUCTURE &amp; UTILIZATION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074900" y="1346200"/>
            <a:ext cx="185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1F375D"/>
                </a:solidFill>
                <a:latin typeface="Pretendard Bold"/>
              </a:rPr>
              <a:t>08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58900" y="1663700"/>
            <a:ext cx="91694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데이터</a:t>
            </a: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구성</a:t>
            </a: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및</a:t>
            </a: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활용방안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624300" y="10261600"/>
            <a:ext cx="2578100" cy="95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495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6637000" y="-1270000"/>
            <a:ext cx="2578100" cy="95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350000" y="3454400"/>
            <a:ext cx="5575300" cy="279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509000" y="5562600"/>
            <a:ext cx="1270000" cy="1270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0922000" y="4305300"/>
            <a:ext cx="1270000" cy="1270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6108700" y="4305300"/>
            <a:ext cx="1270000" cy="1270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63500" y="9436100"/>
            <a:ext cx="184023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845300" y="8204200"/>
            <a:ext cx="45212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파손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발생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빈도를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기반으로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기사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신뢰도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점수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반영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안전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운행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이력이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좋은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기사에게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우선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배차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56400" y="7429500"/>
            <a:ext cx="4787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기사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신뢰도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평가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12100" y="4368800"/>
            <a:ext cx="2451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939CB8"/>
                </a:solidFill>
                <a:latin typeface="Pretendard SemiBold"/>
              </a:rPr>
              <a:t>UTILIZATION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99400" y="3860800"/>
            <a:ext cx="2476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활용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방안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96600" y="4749800"/>
            <a:ext cx="1320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분쟁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83600" y="6007100"/>
            <a:ext cx="1320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신뢰도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83300" y="4775200"/>
            <a:ext cx="1320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정확도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6200" y="5511800"/>
            <a:ext cx="40386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기사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운행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이력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차량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파손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이력을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함께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고려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차량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관리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신뢰도가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높은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기사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우선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추천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33500" y="4635500"/>
            <a:ext cx="4064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AI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매칭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정확도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향상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66700" y="5372100"/>
            <a:ext cx="40386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탁송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전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·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후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차량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상태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기록을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통한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분쟁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최소화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고객과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기사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간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책임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소재</a:t>
            </a:r>
            <a:r>
              <a:rPr lang="en-US" sz="2000" b="false" i="false" u="none" strike="noStrike">
                <a:solidFill>
                  <a:srgbClr val="8B8B8B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8B8B8B"/>
                </a:solidFill>
                <a:ea typeface="Pretendard Regular"/>
              </a:rPr>
              <a:t>명확화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903200" y="4635500"/>
            <a:ext cx="4064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분쟁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및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클레임</a:t>
            </a:r>
            <a:r>
              <a:rPr lang="en-US" sz="30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F375D"/>
                </a:solidFill>
                <a:ea typeface="Pretendard SemiBold"/>
              </a:rPr>
              <a:t>대응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8900" y="1320800"/>
            <a:ext cx="408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939CB8"/>
                </a:solidFill>
                <a:latin typeface="Pretendard Regular"/>
              </a:rPr>
              <a:t>DATA STRUCTURE &amp; UTILIZATION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074900" y="1346200"/>
            <a:ext cx="185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1F375D"/>
                </a:solidFill>
                <a:latin typeface="Pretendard Bold"/>
              </a:rPr>
              <a:t>09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58900" y="1663700"/>
            <a:ext cx="91694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데이터</a:t>
            </a: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구성</a:t>
            </a: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및</a:t>
            </a:r>
            <a:r>
              <a:rPr lang="en-US" sz="7500" b="false" i="false" u="none" strike="noStrike">
                <a:solidFill>
                  <a:srgbClr val="1F375D"/>
                </a:solidFill>
                <a:latin typeface="Pretendard SemiBold"/>
              </a:rPr>
              <a:t> </a:t>
            </a:r>
            <a:r>
              <a:rPr lang="ko-KR" sz="7500" b="false" i="false" u="none" strike="noStrike">
                <a:solidFill>
                  <a:srgbClr val="1F375D"/>
                </a:solidFill>
                <a:ea typeface="Pretendard SemiBold"/>
              </a:rPr>
              <a:t>활용방안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